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374" r:id="rId3"/>
    <p:sldId id="257" r:id="rId4"/>
    <p:sldId id="260" r:id="rId5"/>
    <p:sldId id="270" r:id="rId6"/>
    <p:sldId id="310" r:id="rId7"/>
    <p:sldId id="381" r:id="rId8"/>
    <p:sldId id="315" r:id="rId9"/>
    <p:sldId id="339" r:id="rId10"/>
    <p:sldId id="303" r:id="rId11"/>
    <p:sldId id="347" r:id="rId12"/>
    <p:sldId id="348" r:id="rId13"/>
    <p:sldId id="349" r:id="rId14"/>
    <p:sldId id="350" r:id="rId15"/>
    <p:sldId id="358" r:id="rId16"/>
    <p:sldId id="359" r:id="rId17"/>
    <p:sldId id="351" r:id="rId18"/>
    <p:sldId id="352" r:id="rId19"/>
    <p:sldId id="353" r:id="rId20"/>
    <p:sldId id="354" r:id="rId21"/>
    <p:sldId id="360" r:id="rId22"/>
    <p:sldId id="361" r:id="rId23"/>
    <p:sldId id="362" r:id="rId24"/>
    <p:sldId id="396" r:id="rId25"/>
    <p:sldId id="328" r:id="rId26"/>
    <p:sldId id="397" r:id="rId27"/>
    <p:sldId id="355" r:id="rId28"/>
    <p:sldId id="363" r:id="rId29"/>
    <p:sldId id="365" r:id="rId30"/>
    <p:sldId id="375" r:id="rId31"/>
    <p:sldId id="367" r:id="rId32"/>
    <p:sldId id="366" r:id="rId33"/>
    <p:sldId id="368" r:id="rId34"/>
    <p:sldId id="370" r:id="rId35"/>
    <p:sldId id="371" r:id="rId36"/>
    <p:sldId id="372" r:id="rId37"/>
    <p:sldId id="385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93" r:id="rId46"/>
    <p:sldId id="394" r:id="rId47"/>
    <p:sldId id="373" r:id="rId48"/>
    <p:sldId id="357" r:id="rId49"/>
    <p:sldId id="376" r:id="rId50"/>
    <p:sldId id="316" r:id="rId51"/>
    <p:sldId id="384" r:id="rId52"/>
    <p:sldId id="382" r:id="rId53"/>
    <p:sldId id="378" r:id="rId54"/>
    <p:sldId id="379" r:id="rId55"/>
    <p:sldId id="380" r:id="rId56"/>
    <p:sldId id="383" r:id="rId57"/>
    <p:sldId id="327" r:id="rId58"/>
    <p:sldId id="39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0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4B1236-245B-4176-8F01-983BD8912566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E508D45-386A-4BB1-89A9-415A6EB4D938}">
      <dgm:prSet/>
      <dgm:spPr/>
      <dgm:t>
        <a:bodyPr/>
        <a:lstStyle/>
        <a:p>
          <a:r>
            <a:rPr lang="en-US" dirty="0"/>
            <a:t>Select a few areas of focus</a:t>
          </a:r>
        </a:p>
      </dgm:t>
    </dgm:pt>
    <dgm:pt modelId="{47AFAA6E-8943-4B2C-8311-8B2465A6121C}" type="parTrans" cxnId="{77177F78-0DD0-4B06-8DBC-563E01D44B77}">
      <dgm:prSet/>
      <dgm:spPr/>
      <dgm:t>
        <a:bodyPr/>
        <a:lstStyle/>
        <a:p>
          <a:endParaRPr lang="en-US"/>
        </a:p>
      </dgm:t>
    </dgm:pt>
    <dgm:pt modelId="{E7A73299-78B3-4C0F-A36E-263410AD6659}" type="sibTrans" cxnId="{77177F78-0DD0-4B06-8DBC-563E01D44B77}">
      <dgm:prSet/>
      <dgm:spPr/>
      <dgm:t>
        <a:bodyPr/>
        <a:lstStyle/>
        <a:p>
          <a:endParaRPr lang="en-US"/>
        </a:p>
      </dgm:t>
    </dgm:pt>
    <dgm:pt modelId="{434B3727-EB3B-46E0-8DEA-14C3F67C5CEC}">
      <dgm:prSet/>
      <dgm:spPr/>
      <dgm:t>
        <a:bodyPr/>
        <a:lstStyle/>
        <a:p>
          <a:r>
            <a:rPr lang="en-US" dirty="0"/>
            <a:t>Choose disposable placeholders</a:t>
          </a:r>
        </a:p>
      </dgm:t>
    </dgm:pt>
    <dgm:pt modelId="{4DFB5DC6-23E7-45D1-843D-704F4134C8F7}" type="parTrans" cxnId="{34F8834C-0D4B-44D3-877E-E3DFF2D569B3}">
      <dgm:prSet/>
      <dgm:spPr/>
      <dgm:t>
        <a:bodyPr/>
        <a:lstStyle/>
        <a:p>
          <a:endParaRPr lang="en-US"/>
        </a:p>
      </dgm:t>
    </dgm:pt>
    <dgm:pt modelId="{59AAF7A1-4194-4BFA-98D0-9438535B95D5}" type="sibTrans" cxnId="{34F8834C-0D4B-44D3-877E-E3DFF2D569B3}">
      <dgm:prSet/>
      <dgm:spPr/>
      <dgm:t>
        <a:bodyPr/>
        <a:lstStyle/>
        <a:p>
          <a:endParaRPr lang="en-US"/>
        </a:p>
      </dgm:t>
    </dgm:pt>
    <dgm:pt modelId="{CF3D31EB-ADCF-4C2A-A72D-A7FE6CC39E42}">
      <dgm:prSet/>
      <dgm:spPr/>
      <dgm:t>
        <a:bodyPr/>
        <a:lstStyle/>
        <a:p>
          <a:r>
            <a:rPr lang="en-US" dirty="0"/>
            <a:t>Evaluate / Pilot</a:t>
          </a:r>
        </a:p>
      </dgm:t>
    </dgm:pt>
    <dgm:pt modelId="{7BF12D36-C286-4E99-8972-A17BA8679BB4}" type="parTrans" cxnId="{8EB7C47B-0B12-414E-B044-C165B6EC0BFB}">
      <dgm:prSet/>
      <dgm:spPr/>
      <dgm:t>
        <a:bodyPr/>
        <a:lstStyle/>
        <a:p>
          <a:endParaRPr lang="en-US"/>
        </a:p>
      </dgm:t>
    </dgm:pt>
    <dgm:pt modelId="{3C03CF66-1450-49CC-ABFB-8CE8BEB586E3}" type="sibTrans" cxnId="{8EB7C47B-0B12-414E-B044-C165B6EC0BFB}">
      <dgm:prSet/>
      <dgm:spPr/>
      <dgm:t>
        <a:bodyPr/>
        <a:lstStyle/>
        <a:p>
          <a:endParaRPr lang="en-US"/>
        </a:p>
      </dgm:t>
    </dgm:pt>
    <dgm:pt modelId="{DA604C58-8F98-4FEC-9371-6BFED3A0E869}">
      <dgm:prSet/>
      <dgm:spPr/>
      <dgm:t>
        <a:bodyPr/>
        <a:lstStyle/>
        <a:p>
          <a:r>
            <a:rPr lang="en-US" dirty="0"/>
            <a:t>Release to Production</a:t>
          </a:r>
        </a:p>
      </dgm:t>
    </dgm:pt>
    <dgm:pt modelId="{91FD3B1A-4C75-41EF-8DAE-40B3D5E2DE03}" type="parTrans" cxnId="{15DDBAC3-FC1F-4BEC-9C91-EFEFDDBA9EC0}">
      <dgm:prSet/>
      <dgm:spPr/>
      <dgm:t>
        <a:bodyPr/>
        <a:lstStyle/>
        <a:p>
          <a:endParaRPr lang="en-US"/>
        </a:p>
      </dgm:t>
    </dgm:pt>
    <dgm:pt modelId="{6BAAE227-8755-4D35-B945-07629618C131}" type="sibTrans" cxnId="{15DDBAC3-FC1F-4BEC-9C91-EFEFDDBA9EC0}">
      <dgm:prSet/>
      <dgm:spPr/>
      <dgm:t>
        <a:bodyPr/>
        <a:lstStyle/>
        <a:p>
          <a:endParaRPr lang="en-US"/>
        </a:p>
      </dgm:t>
    </dgm:pt>
    <dgm:pt modelId="{93DF827C-9506-413A-9407-79F75378DA9D}">
      <dgm:prSet/>
      <dgm:spPr/>
      <dgm:t>
        <a:bodyPr/>
        <a:lstStyle/>
        <a:p>
          <a:r>
            <a:rPr lang="en-US" dirty="0"/>
            <a:t>Retrospective</a:t>
          </a:r>
        </a:p>
      </dgm:t>
    </dgm:pt>
    <dgm:pt modelId="{73A79619-B0EC-46A8-930C-1121F17F7F4D}" type="parTrans" cxnId="{A38EB8DE-921D-4E61-8535-412FB629C630}">
      <dgm:prSet/>
      <dgm:spPr/>
      <dgm:t>
        <a:bodyPr/>
        <a:lstStyle/>
        <a:p>
          <a:endParaRPr lang="en-US"/>
        </a:p>
      </dgm:t>
    </dgm:pt>
    <dgm:pt modelId="{5917D8FF-B523-436F-9CE7-6DF564EC1C93}" type="sibTrans" cxnId="{A38EB8DE-921D-4E61-8535-412FB629C630}">
      <dgm:prSet/>
      <dgm:spPr/>
      <dgm:t>
        <a:bodyPr/>
        <a:lstStyle/>
        <a:p>
          <a:endParaRPr lang="en-US"/>
        </a:p>
      </dgm:t>
    </dgm:pt>
    <dgm:pt modelId="{EAD928AD-4822-4B40-B132-811AEC340326}">
      <dgm:prSet/>
      <dgm:spPr/>
      <dgm:t>
        <a:bodyPr/>
        <a:lstStyle/>
        <a:p>
          <a:r>
            <a:rPr lang="en-US" dirty="0"/>
            <a:t>Update architecture and processes</a:t>
          </a:r>
        </a:p>
      </dgm:t>
    </dgm:pt>
    <dgm:pt modelId="{1DBEEF4F-DB29-45DD-8DC3-F03BA02A127E}" type="parTrans" cxnId="{9236DCE4-DC2E-4A72-9E7F-4EA274CB312E}">
      <dgm:prSet/>
      <dgm:spPr/>
      <dgm:t>
        <a:bodyPr/>
        <a:lstStyle/>
        <a:p>
          <a:endParaRPr lang="en-US"/>
        </a:p>
      </dgm:t>
    </dgm:pt>
    <dgm:pt modelId="{C046F880-67B4-411D-9DFE-A4F92676ED57}" type="sibTrans" cxnId="{9236DCE4-DC2E-4A72-9E7F-4EA274CB312E}">
      <dgm:prSet/>
      <dgm:spPr/>
      <dgm:t>
        <a:bodyPr/>
        <a:lstStyle/>
        <a:p>
          <a:endParaRPr lang="en-US"/>
        </a:p>
      </dgm:t>
    </dgm:pt>
    <dgm:pt modelId="{0B693BD3-A1F2-42C8-A66A-A0EA97B2696E}" type="pres">
      <dgm:prSet presAssocID="{314B1236-245B-4176-8F01-983BD891256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5F6A25-3043-47C9-A21B-8CFE56CE418A}" type="pres">
      <dgm:prSet presAssocID="{314B1236-245B-4176-8F01-983BD8912566}" presName="cycle" presStyleCnt="0"/>
      <dgm:spPr/>
    </dgm:pt>
    <dgm:pt modelId="{D450C7D5-3F50-4252-A7B8-44BC0413567B}" type="pres">
      <dgm:prSet presAssocID="{BE508D45-386A-4BB1-89A9-415A6EB4D938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AB2BA-18D9-4F1E-AF63-C4DA04C39379}" type="pres">
      <dgm:prSet presAssocID="{E7A73299-78B3-4C0F-A36E-263410AD6659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F0C44934-44EB-4830-B5F2-592B9C59059D}" type="pres">
      <dgm:prSet presAssocID="{434B3727-EB3B-46E0-8DEA-14C3F67C5CEC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08702A-110F-41C7-8762-A7A058406568}" type="pres">
      <dgm:prSet presAssocID="{CF3D31EB-ADCF-4C2A-A72D-A7FE6CC39E42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AB67B5-94C2-4207-A560-AB90235A3F57}" type="pres">
      <dgm:prSet presAssocID="{DA604C58-8F98-4FEC-9371-6BFED3A0E869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C94A5A-EEAA-427E-AD96-CA5F0FE6E41F}" type="pres">
      <dgm:prSet presAssocID="{93DF827C-9506-413A-9407-79F75378DA9D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56BF44-DEB1-429F-A17B-3C917F89058F}" type="pres">
      <dgm:prSet presAssocID="{EAD928AD-4822-4B40-B132-811AEC340326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9AB4CE-878D-4872-A199-8D7F8C7812E1}" type="presOf" srcId="{434B3727-EB3B-46E0-8DEA-14C3F67C5CEC}" destId="{F0C44934-44EB-4830-B5F2-592B9C59059D}" srcOrd="0" destOrd="0" presId="urn:microsoft.com/office/officeart/2005/8/layout/cycle3"/>
    <dgm:cxn modelId="{6D382B06-E48A-4538-BB61-CDC0A698E940}" type="presOf" srcId="{93DF827C-9506-413A-9407-79F75378DA9D}" destId="{8BC94A5A-EEAA-427E-AD96-CA5F0FE6E41F}" srcOrd="0" destOrd="0" presId="urn:microsoft.com/office/officeart/2005/8/layout/cycle3"/>
    <dgm:cxn modelId="{34F8834C-0D4B-44D3-877E-E3DFF2D569B3}" srcId="{314B1236-245B-4176-8F01-983BD8912566}" destId="{434B3727-EB3B-46E0-8DEA-14C3F67C5CEC}" srcOrd="1" destOrd="0" parTransId="{4DFB5DC6-23E7-45D1-843D-704F4134C8F7}" sibTransId="{59AAF7A1-4194-4BFA-98D0-9438535B95D5}"/>
    <dgm:cxn modelId="{6991EC33-F031-497A-ABC9-F449F0DD8857}" type="presOf" srcId="{CF3D31EB-ADCF-4C2A-A72D-A7FE6CC39E42}" destId="{AC08702A-110F-41C7-8762-A7A058406568}" srcOrd="0" destOrd="0" presId="urn:microsoft.com/office/officeart/2005/8/layout/cycle3"/>
    <dgm:cxn modelId="{8EB7C47B-0B12-414E-B044-C165B6EC0BFB}" srcId="{314B1236-245B-4176-8F01-983BD8912566}" destId="{CF3D31EB-ADCF-4C2A-A72D-A7FE6CC39E42}" srcOrd="2" destOrd="0" parTransId="{7BF12D36-C286-4E99-8972-A17BA8679BB4}" sibTransId="{3C03CF66-1450-49CC-ABFB-8CE8BEB586E3}"/>
    <dgm:cxn modelId="{A3E80366-AC03-481D-922F-02111254BB60}" type="presOf" srcId="{E7A73299-78B3-4C0F-A36E-263410AD6659}" destId="{62AAB2BA-18D9-4F1E-AF63-C4DA04C39379}" srcOrd="0" destOrd="0" presId="urn:microsoft.com/office/officeart/2005/8/layout/cycle3"/>
    <dgm:cxn modelId="{A38EB8DE-921D-4E61-8535-412FB629C630}" srcId="{314B1236-245B-4176-8F01-983BD8912566}" destId="{93DF827C-9506-413A-9407-79F75378DA9D}" srcOrd="4" destOrd="0" parTransId="{73A79619-B0EC-46A8-930C-1121F17F7F4D}" sibTransId="{5917D8FF-B523-436F-9CE7-6DF564EC1C93}"/>
    <dgm:cxn modelId="{15DDBAC3-FC1F-4BEC-9C91-EFEFDDBA9EC0}" srcId="{314B1236-245B-4176-8F01-983BD8912566}" destId="{DA604C58-8F98-4FEC-9371-6BFED3A0E869}" srcOrd="3" destOrd="0" parTransId="{91FD3B1A-4C75-41EF-8DAE-40B3D5E2DE03}" sibTransId="{6BAAE227-8755-4D35-B945-07629618C131}"/>
    <dgm:cxn modelId="{EF31A28B-DBE4-45AF-B81B-9F5F613B5CF3}" type="presOf" srcId="{BE508D45-386A-4BB1-89A9-415A6EB4D938}" destId="{D450C7D5-3F50-4252-A7B8-44BC0413567B}" srcOrd="0" destOrd="0" presId="urn:microsoft.com/office/officeart/2005/8/layout/cycle3"/>
    <dgm:cxn modelId="{A382C183-829C-4735-8AAC-D1E5F1BA6382}" type="presOf" srcId="{EAD928AD-4822-4B40-B132-811AEC340326}" destId="{3B56BF44-DEB1-429F-A17B-3C917F89058F}" srcOrd="0" destOrd="0" presId="urn:microsoft.com/office/officeart/2005/8/layout/cycle3"/>
    <dgm:cxn modelId="{77177F78-0DD0-4B06-8DBC-563E01D44B77}" srcId="{314B1236-245B-4176-8F01-983BD8912566}" destId="{BE508D45-386A-4BB1-89A9-415A6EB4D938}" srcOrd="0" destOrd="0" parTransId="{47AFAA6E-8943-4B2C-8311-8B2465A6121C}" sibTransId="{E7A73299-78B3-4C0F-A36E-263410AD6659}"/>
    <dgm:cxn modelId="{143A2049-9E30-4702-BEEA-93F18E97A2EA}" type="presOf" srcId="{DA604C58-8F98-4FEC-9371-6BFED3A0E869}" destId="{BFAB67B5-94C2-4207-A560-AB90235A3F57}" srcOrd="0" destOrd="0" presId="urn:microsoft.com/office/officeart/2005/8/layout/cycle3"/>
    <dgm:cxn modelId="{9236DCE4-DC2E-4A72-9E7F-4EA274CB312E}" srcId="{314B1236-245B-4176-8F01-983BD8912566}" destId="{EAD928AD-4822-4B40-B132-811AEC340326}" srcOrd="5" destOrd="0" parTransId="{1DBEEF4F-DB29-45DD-8DC3-F03BA02A127E}" sibTransId="{C046F880-67B4-411D-9DFE-A4F92676ED57}"/>
    <dgm:cxn modelId="{1AD36C09-E4CF-42AB-9C36-66F6531EA2D1}" type="presOf" srcId="{314B1236-245B-4176-8F01-983BD8912566}" destId="{0B693BD3-A1F2-42C8-A66A-A0EA97B2696E}" srcOrd="0" destOrd="0" presId="urn:microsoft.com/office/officeart/2005/8/layout/cycle3"/>
    <dgm:cxn modelId="{3FD27029-0ED7-46DF-97F5-EFA354F4935E}" type="presParOf" srcId="{0B693BD3-A1F2-42C8-A66A-A0EA97B2696E}" destId="{415F6A25-3043-47C9-A21B-8CFE56CE418A}" srcOrd="0" destOrd="0" presId="urn:microsoft.com/office/officeart/2005/8/layout/cycle3"/>
    <dgm:cxn modelId="{113BD7C4-2702-4425-A7B8-7651C03F8E18}" type="presParOf" srcId="{415F6A25-3043-47C9-A21B-8CFE56CE418A}" destId="{D450C7D5-3F50-4252-A7B8-44BC0413567B}" srcOrd="0" destOrd="0" presId="urn:microsoft.com/office/officeart/2005/8/layout/cycle3"/>
    <dgm:cxn modelId="{0DB6574E-828F-4435-822F-53642EB81B7F}" type="presParOf" srcId="{415F6A25-3043-47C9-A21B-8CFE56CE418A}" destId="{62AAB2BA-18D9-4F1E-AF63-C4DA04C39379}" srcOrd="1" destOrd="0" presId="urn:microsoft.com/office/officeart/2005/8/layout/cycle3"/>
    <dgm:cxn modelId="{1E90E258-0C25-4756-A446-AA52F701241E}" type="presParOf" srcId="{415F6A25-3043-47C9-A21B-8CFE56CE418A}" destId="{F0C44934-44EB-4830-B5F2-592B9C59059D}" srcOrd="2" destOrd="0" presId="urn:microsoft.com/office/officeart/2005/8/layout/cycle3"/>
    <dgm:cxn modelId="{3EDED45A-73BB-4406-BB2C-2379147199FD}" type="presParOf" srcId="{415F6A25-3043-47C9-A21B-8CFE56CE418A}" destId="{AC08702A-110F-41C7-8762-A7A058406568}" srcOrd="3" destOrd="0" presId="urn:microsoft.com/office/officeart/2005/8/layout/cycle3"/>
    <dgm:cxn modelId="{0C23B814-487F-4FF2-96A3-2EB27A757DB0}" type="presParOf" srcId="{415F6A25-3043-47C9-A21B-8CFE56CE418A}" destId="{BFAB67B5-94C2-4207-A560-AB90235A3F57}" srcOrd="4" destOrd="0" presId="urn:microsoft.com/office/officeart/2005/8/layout/cycle3"/>
    <dgm:cxn modelId="{AB57E2C0-17E7-4C35-B0A5-F0932C1611A8}" type="presParOf" srcId="{415F6A25-3043-47C9-A21B-8CFE56CE418A}" destId="{8BC94A5A-EEAA-427E-AD96-CA5F0FE6E41F}" srcOrd="5" destOrd="0" presId="urn:microsoft.com/office/officeart/2005/8/layout/cycle3"/>
    <dgm:cxn modelId="{36589775-45B0-4B13-B5ED-EF3E74A1E803}" type="presParOf" srcId="{415F6A25-3043-47C9-A21B-8CFE56CE418A}" destId="{3B56BF44-DEB1-429F-A17B-3C917F89058F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8A55A9-9974-446A-BDF6-0DE2C0B70578}" type="doc">
      <dgm:prSet loTypeId="urn:microsoft.com/office/officeart/2005/8/layout/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DD7A5F7-430F-4287-9A19-00081D615494}">
      <dgm:prSet phldrT="[Text]"/>
      <dgm:spPr/>
      <dgm:t>
        <a:bodyPr/>
        <a:lstStyle/>
        <a:p>
          <a:r>
            <a:rPr lang="en-US" dirty="0" smtClean="0"/>
            <a:t>Prioritize and Define</a:t>
          </a:r>
          <a:endParaRPr lang="en-US" dirty="0"/>
        </a:p>
      </dgm:t>
    </dgm:pt>
    <dgm:pt modelId="{27DCD82E-EADE-4117-BB90-CFFED60C553F}" type="parTrans" cxnId="{1B8CAF5C-FA42-4D86-AAC0-3204CDFEE0BF}">
      <dgm:prSet/>
      <dgm:spPr/>
      <dgm:t>
        <a:bodyPr/>
        <a:lstStyle/>
        <a:p>
          <a:endParaRPr lang="en-US"/>
        </a:p>
      </dgm:t>
    </dgm:pt>
    <dgm:pt modelId="{DD2B4BB6-B27F-4AF9-B9B3-1FA2DBA6CFFD}" type="sibTrans" cxnId="{1B8CAF5C-FA42-4D86-AAC0-3204CDFEE0BF}">
      <dgm:prSet/>
      <dgm:spPr/>
      <dgm:t>
        <a:bodyPr/>
        <a:lstStyle/>
        <a:p>
          <a:endParaRPr lang="en-US"/>
        </a:p>
      </dgm:t>
    </dgm:pt>
    <dgm:pt modelId="{2B7FFBEE-56B1-4ADE-937E-F0C1B6110CD3}">
      <dgm:prSet phldrT="[Text]" custT="1"/>
      <dgm:spPr/>
      <dgm:t>
        <a:bodyPr/>
        <a:lstStyle/>
        <a:p>
          <a:r>
            <a:rPr lang="en-US" sz="1400" dirty="0" smtClean="0"/>
            <a:t>Pick top 1-2 stories</a:t>
          </a:r>
          <a:endParaRPr lang="en-US" sz="1400" dirty="0"/>
        </a:p>
      </dgm:t>
    </dgm:pt>
    <dgm:pt modelId="{CF30D449-FA33-4029-9A04-F6AB2E719804}" type="parTrans" cxnId="{EB4350C8-6A6E-433A-AA89-232417E49C23}">
      <dgm:prSet/>
      <dgm:spPr/>
      <dgm:t>
        <a:bodyPr/>
        <a:lstStyle/>
        <a:p>
          <a:endParaRPr lang="en-US"/>
        </a:p>
      </dgm:t>
    </dgm:pt>
    <dgm:pt modelId="{645B60F1-48F1-4D42-8E6B-11178339FEDF}" type="sibTrans" cxnId="{EB4350C8-6A6E-433A-AA89-232417E49C23}">
      <dgm:prSet/>
      <dgm:spPr/>
      <dgm:t>
        <a:bodyPr/>
        <a:lstStyle/>
        <a:p>
          <a:endParaRPr lang="en-US"/>
        </a:p>
      </dgm:t>
    </dgm:pt>
    <dgm:pt modelId="{B4A4E37D-85EC-4BF9-AB4E-C4BC953806B3}">
      <dgm:prSet phldrT="[Text]" custT="1"/>
      <dgm:spPr/>
      <dgm:t>
        <a:bodyPr/>
        <a:lstStyle/>
        <a:p>
          <a:r>
            <a:rPr lang="en-US" sz="1400" dirty="0" smtClean="0"/>
            <a:t>Feature files</a:t>
          </a:r>
          <a:endParaRPr lang="en-US" sz="1400" dirty="0"/>
        </a:p>
      </dgm:t>
    </dgm:pt>
    <dgm:pt modelId="{F7FD33FD-7704-4EAE-A5BD-B334859EEFAC}" type="parTrans" cxnId="{F48DC14B-0547-4770-B6FA-6AD0059003AE}">
      <dgm:prSet/>
      <dgm:spPr/>
      <dgm:t>
        <a:bodyPr/>
        <a:lstStyle/>
        <a:p>
          <a:endParaRPr lang="en-US"/>
        </a:p>
      </dgm:t>
    </dgm:pt>
    <dgm:pt modelId="{E09BFEE4-52B5-4434-8920-96C8758D84E5}" type="sibTrans" cxnId="{F48DC14B-0547-4770-B6FA-6AD0059003AE}">
      <dgm:prSet/>
      <dgm:spPr/>
      <dgm:t>
        <a:bodyPr/>
        <a:lstStyle/>
        <a:p>
          <a:endParaRPr lang="en-US"/>
        </a:p>
      </dgm:t>
    </dgm:pt>
    <dgm:pt modelId="{7E72CD4E-7096-4226-9229-978A89BFE913}">
      <dgm:prSet phldrT="[Text]"/>
      <dgm:spPr/>
      <dgm:t>
        <a:bodyPr/>
        <a:lstStyle/>
        <a:p>
          <a:r>
            <a:rPr lang="en-US" dirty="0" smtClean="0"/>
            <a:t>Build and Iterate</a:t>
          </a:r>
          <a:endParaRPr lang="en-US" dirty="0"/>
        </a:p>
      </dgm:t>
    </dgm:pt>
    <dgm:pt modelId="{E6CA81F8-67B1-4712-9B0F-E1FB6A942982}" type="parTrans" cxnId="{1B248CA1-A61B-4A18-BA3E-E70CCC4F2357}">
      <dgm:prSet/>
      <dgm:spPr/>
      <dgm:t>
        <a:bodyPr/>
        <a:lstStyle/>
        <a:p>
          <a:endParaRPr lang="en-US"/>
        </a:p>
      </dgm:t>
    </dgm:pt>
    <dgm:pt modelId="{AAE50F5C-16BE-470A-8327-B3134945CFFD}" type="sibTrans" cxnId="{1B248CA1-A61B-4A18-BA3E-E70CCC4F2357}">
      <dgm:prSet/>
      <dgm:spPr/>
      <dgm:t>
        <a:bodyPr/>
        <a:lstStyle/>
        <a:p>
          <a:endParaRPr lang="en-US"/>
        </a:p>
      </dgm:t>
    </dgm:pt>
    <dgm:pt modelId="{167C3A03-D2EA-4AEE-B754-8587E3736187}">
      <dgm:prSet phldrT="[Text]" custT="1"/>
      <dgm:spPr/>
      <dgm:t>
        <a:bodyPr/>
        <a:lstStyle/>
        <a:p>
          <a:r>
            <a:rPr lang="en-US" sz="1400" dirty="0" smtClean="0"/>
            <a:t>Technical subtasks</a:t>
          </a:r>
          <a:endParaRPr lang="en-US" sz="1400" dirty="0"/>
        </a:p>
      </dgm:t>
    </dgm:pt>
    <dgm:pt modelId="{B601BF20-9923-4E02-B303-469A21B925EE}" type="parTrans" cxnId="{193CF691-0C1D-4A60-969B-38D32B1D12FC}">
      <dgm:prSet/>
      <dgm:spPr/>
      <dgm:t>
        <a:bodyPr/>
        <a:lstStyle/>
        <a:p>
          <a:endParaRPr lang="en-US"/>
        </a:p>
      </dgm:t>
    </dgm:pt>
    <dgm:pt modelId="{3254B44F-42BF-4BC7-BE66-3A77AA91358E}" type="sibTrans" cxnId="{193CF691-0C1D-4A60-969B-38D32B1D12FC}">
      <dgm:prSet/>
      <dgm:spPr/>
      <dgm:t>
        <a:bodyPr/>
        <a:lstStyle/>
        <a:p>
          <a:endParaRPr lang="en-US"/>
        </a:p>
      </dgm:t>
    </dgm:pt>
    <dgm:pt modelId="{E761AC0F-335E-4DDE-ACB5-E3FC01079AB5}">
      <dgm:prSet phldrT="[Text]"/>
      <dgm:spPr/>
      <dgm:t>
        <a:bodyPr/>
        <a:lstStyle/>
        <a:p>
          <a:r>
            <a:rPr lang="en-US" dirty="0" smtClean="0"/>
            <a:t>Test and Deploy</a:t>
          </a:r>
          <a:endParaRPr lang="en-US" dirty="0"/>
        </a:p>
      </dgm:t>
    </dgm:pt>
    <dgm:pt modelId="{C0387F8C-F205-49C7-84C3-CF75B7C1871F}" type="parTrans" cxnId="{EE606159-19E5-49CB-AE57-6D71B9DD14A8}">
      <dgm:prSet/>
      <dgm:spPr/>
      <dgm:t>
        <a:bodyPr/>
        <a:lstStyle/>
        <a:p>
          <a:endParaRPr lang="en-US"/>
        </a:p>
      </dgm:t>
    </dgm:pt>
    <dgm:pt modelId="{E2110089-2D5A-4DF1-90DF-A0D3A7263B10}" type="sibTrans" cxnId="{EE606159-19E5-49CB-AE57-6D71B9DD14A8}">
      <dgm:prSet/>
      <dgm:spPr/>
      <dgm:t>
        <a:bodyPr/>
        <a:lstStyle/>
        <a:p>
          <a:endParaRPr lang="en-US"/>
        </a:p>
      </dgm:t>
    </dgm:pt>
    <dgm:pt modelId="{CEE5243B-438C-4364-A186-9FB0F5583360}">
      <dgm:prSet phldrT="[Text]" custT="1"/>
      <dgm:spPr/>
      <dgm:t>
        <a:bodyPr/>
        <a:lstStyle/>
        <a:p>
          <a:r>
            <a:rPr lang="en-US" sz="1400" dirty="0" smtClean="0"/>
            <a:t>E2E Tests</a:t>
          </a:r>
          <a:endParaRPr lang="en-US" sz="1400" dirty="0"/>
        </a:p>
      </dgm:t>
    </dgm:pt>
    <dgm:pt modelId="{41B34658-068E-4B53-8F46-91D0E8C93546}" type="parTrans" cxnId="{97E2D36B-9319-48E7-993E-2F4CFB9B9E18}">
      <dgm:prSet/>
      <dgm:spPr/>
      <dgm:t>
        <a:bodyPr/>
        <a:lstStyle/>
        <a:p>
          <a:endParaRPr lang="en-US"/>
        </a:p>
      </dgm:t>
    </dgm:pt>
    <dgm:pt modelId="{421B3BF3-8D58-4AB8-9BA1-85FB3F778EA1}" type="sibTrans" cxnId="{97E2D36B-9319-48E7-993E-2F4CFB9B9E18}">
      <dgm:prSet/>
      <dgm:spPr/>
      <dgm:t>
        <a:bodyPr/>
        <a:lstStyle/>
        <a:p>
          <a:endParaRPr lang="en-US"/>
        </a:p>
      </dgm:t>
    </dgm:pt>
    <dgm:pt modelId="{D872C3A2-B68F-49F0-AD99-17C8FC922315}">
      <dgm:prSet phldrT="[Text]" custT="1"/>
      <dgm:spPr/>
      <dgm:t>
        <a:bodyPr/>
        <a:lstStyle/>
        <a:p>
          <a:r>
            <a:rPr lang="en-US" sz="1400" dirty="0" smtClean="0"/>
            <a:t>Able to launch?</a:t>
          </a:r>
          <a:endParaRPr lang="en-US" sz="1400" dirty="0"/>
        </a:p>
      </dgm:t>
    </dgm:pt>
    <dgm:pt modelId="{264FE5AF-69A8-430A-870A-3A80CE8BBC25}" type="parTrans" cxnId="{2694E172-BE9B-4F06-A804-1F0BC4C8DBE4}">
      <dgm:prSet/>
      <dgm:spPr/>
      <dgm:t>
        <a:bodyPr/>
        <a:lstStyle/>
        <a:p>
          <a:endParaRPr lang="en-US"/>
        </a:p>
      </dgm:t>
    </dgm:pt>
    <dgm:pt modelId="{9CBAFD87-1D9A-4382-9C39-934B19F5B904}" type="sibTrans" cxnId="{2694E172-BE9B-4F06-A804-1F0BC4C8DBE4}">
      <dgm:prSet/>
      <dgm:spPr/>
      <dgm:t>
        <a:bodyPr/>
        <a:lstStyle/>
        <a:p>
          <a:endParaRPr lang="en-US"/>
        </a:p>
      </dgm:t>
    </dgm:pt>
    <dgm:pt modelId="{AE82DF52-61AA-46BA-995E-EDE15C139E36}">
      <dgm:prSet phldrT="[Text]"/>
      <dgm:spPr/>
      <dgm:t>
        <a:bodyPr/>
        <a:lstStyle/>
        <a:p>
          <a:r>
            <a:rPr lang="en-US" dirty="0" smtClean="0"/>
            <a:t>Create backlog</a:t>
          </a:r>
          <a:endParaRPr lang="en-US" dirty="0"/>
        </a:p>
      </dgm:t>
    </dgm:pt>
    <dgm:pt modelId="{4BB45270-05FC-4BAE-93B2-B0A5DA8CE4BF}" type="parTrans" cxnId="{43B2C6A3-E403-4098-B0CE-DF360CCC2B66}">
      <dgm:prSet/>
      <dgm:spPr/>
      <dgm:t>
        <a:bodyPr/>
        <a:lstStyle/>
        <a:p>
          <a:endParaRPr lang="en-US"/>
        </a:p>
      </dgm:t>
    </dgm:pt>
    <dgm:pt modelId="{4AAD4423-CC9B-4543-8E8D-9FA7189F418D}" type="sibTrans" cxnId="{43B2C6A3-E403-4098-B0CE-DF360CCC2B66}">
      <dgm:prSet/>
      <dgm:spPr/>
      <dgm:t>
        <a:bodyPr/>
        <a:lstStyle/>
        <a:p>
          <a:endParaRPr lang="en-US"/>
        </a:p>
      </dgm:t>
    </dgm:pt>
    <dgm:pt modelId="{8890719F-AAEA-4700-AE96-7B1ACAC8F773}">
      <dgm:prSet phldrT="[Text]" custT="1"/>
      <dgm:spPr/>
      <dgm:t>
        <a:bodyPr/>
        <a:lstStyle/>
        <a:p>
          <a:r>
            <a:rPr lang="en-US" sz="1400" dirty="0" smtClean="0"/>
            <a:t>Create VERY high level story list</a:t>
          </a:r>
          <a:endParaRPr lang="en-US" sz="1400" dirty="0"/>
        </a:p>
      </dgm:t>
    </dgm:pt>
    <dgm:pt modelId="{9EBBDB24-BD4D-433B-B701-427CE1859BD7}" type="parTrans" cxnId="{AB79F876-B9E9-4667-8FF2-152676210112}">
      <dgm:prSet/>
      <dgm:spPr/>
      <dgm:t>
        <a:bodyPr/>
        <a:lstStyle/>
        <a:p>
          <a:endParaRPr lang="en-US"/>
        </a:p>
      </dgm:t>
    </dgm:pt>
    <dgm:pt modelId="{8D9683A1-E4D3-473E-8D84-AB1922AC6B1B}" type="sibTrans" cxnId="{AB79F876-B9E9-4667-8FF2-152676210112}">
      <dgm:prSet/>
      <dgm:spPr/>
      <dgm:t>
        <a:bodyPr/>
        <a:lstStyle/>
        <a:p>
          <a:endParaRPr lang="en-US"/>
        </a:p>
      </dgm:t>
    </dgm:pt>
    <dgm:pt modelId="{0F262702-BD09-4E62-AD39-4543A9D6BCB0}">
      <dgm:prSet phldrT="[Text]" custT="1"/>
      <dgm:spPr/>
      <dgm:t>
        <a:bodyPr/>
        <a:lstStyle/>
        <a:p>
          <a:r>
            <a:rPr lang="en-US" sz="1400" dirty="0" smtClean="0"/>
            <a:t>Screens</a:t>
          </a:r>
          <a:endParaRPr lang="en-US" sz="1400" dirty="0"/>
        </a:p>
      </dgm:t>
    </dgm:pt>
    <dgm:pt modelId="{9A1CEE94-2D83-417F-94CA-8811F8F20535}" type="parTrans" cxnId="{7C9BFD04-434E-4204-B479-331835AB5AC9}">
      <dgm:prSet/>
      <dgm:spPr/>
      <dgm:t>
        <a:bodyPr/>
        <a:lstStyle/>
        <a:p>
          <a:endParaRPr lang="en-US"/>
        </a:p>
      </dgm:t>
    </dgm:pt>
    <dgm:pt modelId="{87B91427-F46A-40F7-BA84-480F508083EE}" type="sibTrans" cxnId="{7C9BFD04-434E-4204-B479-331835AB5AC9}">
      <dgm:prSet/>
      <dgm:spPr/>
      <dgm:t>
        <a:bodyPr/>
        <a:lstStyle/>
        <a:p>
          <a:endParaRPr lang="en-US"/>
        </a:p>
      </dgm:t>
    </dgm:pt>
    <dgm:pt modelId="{C6B0A134-BC26-49CD-AB46-C997376C5074}">
      <dgm:prSet phldrT="[Text]"/>
      <dgm:spPr/>
      <dgm:t>
        <a:bodyPr/>
        <a:lstStyle/>
        <a:p>
          <a:endParaRPr lang="en-US" sz="1600" dirty="0"/>
        </a:p>
      </dgm:t>
    </dgm:pt>
    <dgm:pt modelId="{6AC96231-4E8C-4B9E-87A3-95E48902ED9B}" type="parTrans" cxnId="{9BD25B72-E65C-4938-8F16-93E9B62E75E1}">
      <dgm:prSet/>
      <dgm:spPr/>
      <dgm:t>
        <a:bodyPr/>
        <a:lstStyle/>
        <a:p>
          <a:endParaRPr lang="en-US"/>
        </a:p>
      </dgm:t>
    </dgm:pt>
    <dgm:pt modelId="{6DFA829B-9248-401F-8869-CAB095EF9A47}" type="sibTrans" cxnId="{9BD25B72-E65C-4938-8F16-93E9B62E75E1}">
      <dgm:prSet/>
      <dgm:spPr/>
      <dgm:t>
        <a:bodyPr/>
        <a:lstStyle/>
        <a:p>
          <a:endParaRPr lang="en-US"/>
        </a:p>
      </dgm:t>
    </dgm:pt>
    <dgm:pt modelId="{6FDCB01A-89B6-4D9B-815C-84F0070240C7}">
      <dgm:prSet phldrT="[Text]" custT="1"/>
      <dgm:spPr/>
      <dgm:t>
        <a:bodyPr/>
        <a:lstStyle/>
        <a:p>
          <a:r>
            <a:rPr lang="en-US" sz="1400" dirty="0" smtClean="0"/>
            <a:t>MVP?</a:t>
          </a:r>
          <a:endParaRPr lang="en-US" sz="1400" dirty="0"/>
        </a:p>
      </dgm:t>
    </dgm:pt>
    <dgm:pt modelId="{2ABAEB83-A235-43E0-9950-FF8B7F83091A}" type="parTrans" cxnId="{3FBDE78A-9AD6-479A-8F52-C89CEF6CD900}">
      <dgm:prSet/>
      <dgm:spPr/>
      <dgm:t>
        <a:bodyPr/>
        <a:lstStyle/>
        <a:p>
          <a:endParaRPr lang="en-US"/>
        </a:p>
      </dgm:t>
    </dgm:pt>
    <dgm:pt modelId="{D59C084A-CAAA-4BC9-8A59-925E87361915}" type="sibTrans" cxnId="{3FBDE78A-9AD6-479A-8F52-C89CEF6CD900}">
      <dgm:prSet/>
      <dgm:spPr/>
      <dgm:t>
        <a:bodyPr/>
        <a:lstStyle/>
        <a:p>
          <a:endParaRPr lang="en-US"/>
        </a:p>
      </dgm:t>
    </dgm:pt>
    <dgm:pt modelId="{D47E4ABD-AFDF-4AA4-A72A-12A119E0B7B0}">
      <dgm:prSet phldrT="[Text]" custT="1"/>
      <dgm:spPr/>
      <dgm:t>
        <a:bodyPr/>
        <a:lstStyle/>
        <a:p>
          <a:r>
            <a:rPr lang="en-US" sz="1400" dirty="0" smtClean="0"/>
            <a:t>Unit tests</a:t>
          </a:r>
          <a:endParaRPr lang="en-US" sz="1400" dirty="0"/>
        </a:p>
      </dgm:t>
    </dgm:pt>
    <dgm:pt modelId="{FB0067CA-2B0D-4CAB-B2C7-8BC9F9090852}" type="parTrans" cxnId="{96C45C59-1E8B-4527-AB2D-4964894E4CAD}">
      <dgm:prSet/>
      <dgm:spPr/>
      <dgm:t>
        <a:bodyPr/>
        <a:lstStyle/>
        <a:p>
          <a:endParaRPr lang="en-US"/>
        </a:p>
      </dgm:t>
    </dgm:pt>
    <dgm:pt modelId="{19B555C1-1FF9-4281-9DE1-11049C5E1063}" type="sibTrans" cxnId="{96C45C59-1E8B-4527-AB2D-4964894E4CAD}">
      <dgm:prSet/>
      <dgm:spPr/>
      <dgm:t>
        <a:bodyPr/>
        <a:lstStyle/>
        <a:p>
          <a:endParaRPr lang="en-US"/>
        </a:p>
      </dgm:t>
    </dgm:pt>
    <dgm:pt modelId="{012478A0-7AE3-4E2C-AD11-F0F9FBFDA8D3}">
      <dgm:prSet phldrT="[Text]" custT="1"/>
      <dgm:spPr/>
      <dgm:t>
        <a:bodyPr/>
        <a:lstStyle/>
        <a:p>
          <a:r>
            <a:rPr lang="en-US" sz="1400" dirty="0" smtClean="0"/>
            <a:t>Playbook</a:t>
          </a:r>
          <a:endParaRPr lang="en-US" sz="1400" dirty="0"/>
        </a:p>
      </dgm:t>
    </dgm:pt>
    <dgm:pt modelId="{6E5B40FB-E7AF-4A94-B6AE-4B679B5DDFD9}" type="parTrans" cxnId="{B41BA7D8-2547-423A-A3D8-A3EDEBC94821}">
      <dgm:prSet/>
      <dgm:spPr/>
      <dgm:t>
        <a:bodyPr/>
        <a:lstStyle/>
        <a:p>
          <a:endParaRPr lang="en-US"/>
        </a:p>
      </dgm:t>
    </dgm:pt>
    <dgm:pt modelId="{09F5E594-2D35-4985-894D-B06AD9E13967}" type="sibTrans" cxnId="{B41BA7D8-2547-423A-A3D8-A3EDEBC94821}">
      <dgm:prSet/>
      <dgm:spPr/>
      <dgm:t>
        <a:bodyPr/>
        <a:lstStyle/>
        <a:p>
          <a:endParaRPr lang="en-US"/>
        </a:p>
      </dgm:t>
    </dgm:pt>
    <dgm:pt modelId="{DD426975-8F03-4BC8-A7EF-17080C4E1FB3}">
      <dgm:prSet phldrT="[Text]" custT="1"/>
      <dgm:spPr/>
      <dgm:t>
        <a:bodyPr/>
        <a:lstStyle/>
        <a:p>
          <a:r>
            <a:rPr lang="en-US" sz="1400" dirty="0" smtClean="0"/>
            <a:t>Daily Standup</a:t>
          </a:r>
          <a:endParaRPr lang="en-US" sz="1400" dirty="0"/>
        </a:p>
      </dgm:t>
    </dgm:pt>
    <dgm:pt modelId="{FA9A6070-17B5-4CC6-B7EE-F31AF60AE8DE}" type="parTrans" cxnId="{B7CC6EEA-E538-47CE-9BDF-02F15E8012D6}">
      <dgm:prSet/>
      <dgm:spPr/>
      <dgm:t>
        <a:bodyPr/>
        <a:lstStyle/>
        <a:p>
          <a:endParaRPr lang="en-US"/>
        </a:p>
      </dgm:t>
    </dgm:pt>
    <dgm:pt modelId="{1D60F8BB-AE95-43B6-B986-876B16B73F7E}" type="sibTrans" cxnId="{B7CC6EEA-E538-47CE-9BDF-02F15E8012D6}">
      <dgm:prSet/>
      <dgm:spPr/>
      <dgm:t>
        <a:bodyPr/>
        <a:lstStyle/>
        <a:p>
          <a:endParaRPr lang="en-US"/>
        </a:p>
      </dgm:t>
    </dgm:pt>
    <dgm:pt modelId="{5FB3D9FD-B5FB-4C2A-9737-5E17070818D2}" type="pres">
      <dgm:prSet presAssocID="{F48A55A9-9974-446A-BDF6-0DE2C0B7057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80F4F2-6805-494F-B911-D84E4B27E040}" type="pres">
      <dgm:prSet presAssocID="{AE82DF52-61AA-46BA-995E-EDE15C139E36}" presName="composite" presStyleCnt="0"/>
      <dgm:spPr/>
    </dgm:pt>
    <dgm:pt modelId="{ED23D818-B8F1-4991-94A8-1A83EBF30732}" type="pres">
      <dgm:prSet presAssocID="{AE82DF52-61AA-46BA-995E-EDE15C139E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2DAE1B-965D-4814-ACB8-D4F10768CFBB}" type="pres">
      <dgm:prSet presAssocID="{AE82DF52-61AA-46BA-995E-EDE15C139E36}" presName="parSh" presStyleLbl="node1" presStyleIdx="0" presStyleCnt="4"/>
      <dgm:spPr/>
      <dgm:t>
        <a:bodyPr/>
        <a:lstStyle/>
        <a:p>
          <a:endParaRPr lang="en-US"/>
        </a:p>
      </dgm:t>
    </dgm:pt>
    <dgm:pt modelId="{35FB0C59-B1FF-4BD7-916E-DA4DCDAB816F}" type="pres">
      <dgm:prSet presAssocID="{AE82DF52-61AA-46BA-995E-EDE15C139E36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977EF-7BD6-4E4D-A84B-BA62A5F54188}" type="pres">
      <dgm:prSet presAssocID="{4AAD4423-CC9B-4543-8E8D-9FA7189F418D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A23AE43-434C-4A30-9A1A-BCAC66BB31DE}" type="pres">
      <dgm:prSet presAssocID="{4AAD4423-CC9B-4543-8E8D-9FA7189F418D}" presName="connTx" presStyleLbl="sibTrans2D1" presStyleIdx="0" presStyleCnt="3"/>
      <dgm:spPr/>
      <dgm:t>
        <a:bodyPr/>
        <a:lstStyle/>
        <a:p>
          <a:endParaRPr lang="en-US"/>
        </a:p>
      </dgm:t>
    </dgm:pt>
    <dgm:pt modelId="{17B37406-1843-462F-AECC-B208C03FE11A}" type="pres">
      <dgm:prSet presAssocID="{4DD7A5F7-430F-4287-9A19-00081D615494}" presName="composite" presStyleCnt="0"/>
      <dgm:spPr/>
    </dgm:pt>
    <dgm:pt modelId="{101A1FAF-4185-4A8F-AC41-8CB6E89C5ABD}" type="pres">
      <dgm:prSet presAssocID="{4DD7A5F7-430F-4287-9A19-00081D61549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98CA81-5E18-494F-8F13-412E8B521EAC}" type="pres">
      <dgm:prSet presAssocID="{4DD7A5F7-430F-4287-9A19-00081D615494}" presName="parSh" presStyleLbl="node1" presStyleIdx="1" presStyleCnt="4" custScaleX="110668"/>
      <dgm:spPr/>
      <dgm:t>
        <a:bodyPr/>
        <a:lstStyle/>
        <a:p>
          <a:endParaRPr lang="en-US"/>
        </a:p>
      </dgm:t>
    </dgm:pt>
    <dgm:pt modelId="{AC374A98-DE46-4079-966F-091960C14132}" type="pres">
      <dgm:prSet presAssocID="{4DD7A5F7-430F-4287-9A19-00081D615494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3D5F88-9BB8-464E-8984-32CCEF1D829B}" type="pres">
      <dgm:prSet presAssocID="{DD2B4BB6-B27F-4AF9-B9B3-1FA2DBA6CFF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1DF61442-ADCD-4FDE-B6B5-FED273FA7D77}" type="pres">
      <dgm:prSet presAssocID="{DD2B4BB6-B27F-4AF9-B9B3-1FA2DBA6CFFD}" presName="connTx" presStyleLbl="sibTrans2D1" presStyleIdx="1" presStyleCnt="3"/>
      <dgm:spPr/>
      <dgm:t>
        <a:bodyPr/>
        <a:lstStyle/>
        <a:p>
          <a:endParaRPr lang="en-US"/>
        </a:p>
      </dgm:t>
    </dgm:pt>
    <dgm:pt modelId="{2858621D-F899-4F97-A516-C93126BE71F4}" type="pres">
      <dgm:prSet presAssocID="{7E72CD4E-7096-4226-9229-978A89BFE913}" presName="composite" presStyleCnt="0"/>
      <dgm:spPr/>
    </dgm:pt>
    <dgm:pt modelId="{F8CAF62A-3094-4BBF-8D01-EE3C3B6E661B}" type="pres">
      <dgm:prSet presAssocID="{7E72CD4E-7096-4226-9229-978A89BFE913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098F96-638B-4D00-A959-516C3DF7D808}" type="pres">
      <dgm:prSet presAssocID="{7E72CD4E-7096-4226-9229-978A89BFE913}" presName="parSh" presStyleLbl="node1" presStyleIdx="2" presStyleCnt="4" custScaleX="107726"/>
      <dgm:spPr/>
      <dgm:t>
        <a:bodyPr/>
        <a:lstStyle/>
        <a:p>
          <a:endParaRPr lang="en-US"/>
        </a:p>
      </dgm:t>
    </dgm:pt>
    <dgm:pt modelId="{93EF194B-E935-48B0-B825-DA0F47FCE7EE}" type="pres">
      <dgm:prSet presAssocID="{7E72CD4E-7096-4226-9229-978A89BFE913}" presName="desTx" presStyleLbl="fgAcc1" presStyleIdx="2" presStyleCnt="4" custScaleX="1114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C17FF-9D1D-4009-B1D0-EE27C54A47DF}" type="pres">
      <dgm:prSet presAssocID="{AAE50F5C-16BE-470A-8327-B3134945CFF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0BF96994-E6B7-4D58-9A68-9E2ABCDBE043}" type="pres">
      <dgm:prSet presAssocID="{AAE50F5C-16BE-470A-8327-B3134945CFFD}" presName="connTx" presStyleLbl="sibTrans2D1" presStyleIdx="2" presStyleCnt="3"/>
      <dgm:spPr/>
      <dgm:t>
        <a:bodyPr/>
        <a:lstStyle/>
        <a:p>
          <a:endParaRPr lang="en-US"/>
        </a:p>
      </dgm:t>
    </dgm:pt>
    <dgm:pt modelId="{0C7E9DFC-5534-4425-8E77-E6A1CFDF425A}" type="pres">
      <dgm:prSet presAssocID="{E761AC0F-335E-4DDE-ACB5-E3FC01079AB5}" presName="composite" presStyleCnt="0"/>
      <dgm:spPr/>
    </dgm:pt>
    <dgm:pt modelId="{31C708CD-1C84-4F29-B9E2-B8BBC593833F}" type="pres">
      <dgm:prSet presAssocID="{E761AC0F-335E-4DDE-ACB5-E3FC01079AB5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2A923-0BBE-4C21-B57F-85B2647108F6}" type="pres">
      <dgm:prSet presAssocID="{E761AC0F-335E-4DDE-ACB5-E3FC01079AB5}" presName="parSh" presStyleLbl="node1" presStyleIdx="3" presStyleCnt="4"/>
      <dgm:spPr/>
      <dgm:t>
        <a:bodyPr/>
        <a:lstStyle/>
        <a:p>
          <a:endParaRPr lang="en-US"/>
        </a:p>
      </dgm:t>
    </dgm:pt>
    <dgm:pt modelId="{23CD3809-C503-4B33-9F4C-E4CA9F9FF4EA}" type="pres">
      <dgm:prSet presAssocID="{E761AC0F-335E-4DDE-ACB5-E3FC01079AB5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2E637AC-8F01-4395-9F77-7EC4A8F16D1A}" type="presOf" srcId="{4AAD4423-CC9B-4543-8E8D-9FA7189F418D}" destId="{EA23AE43-434C-4A30-9A1A-BCAC66BB31DE}" srcOrd="1" destOrd="0" presId="urn:microsoft.com/office/officeart/2005/8/layout/process3"/>
    <dgm:cxn modelId="{9A7B252D-39A4-4936-BE7F-CA432E6DCB4C}" type="presOf" srcId="{AE82DF52-61AA-46BA-995E-EDE15C139E36}" destId="{ED23D818-B8F1-4991-94A8-1A83EBF30732}" srcOrd="0" destOrd="0" presId="urn:microsoft.com/office/officeart/2005/8/layout/process3"/>
    <dgm:cxn modelId="{65F51EB3-FE66-40F2-9DA3-94F18705901C}" type="presOf" srcId="{E761AC0F-335E-4DDE-ACB5-E3FC01079AB5}" destId="{31C708CD-1C84-4F29-B9E2-B8BBC593833F}" srcOrd="0" destOrd="0" presId="urn:microsoft.com/office/officeart/2005/8/layout/process3"/>
    <dgm:cxn modelId="{1B248CA1-A61B-4A18-BA3E-E70CCC4F2357}" srcId="{F48A55A9-9974-446A-BDF6-0DE2C0B70578}" destId="{7E72CD4E-7096-4226-9229-978A89BFE913}" srcOrd="2" destOrd="0" parTransId="{E6CA81F8-67B1-4712-9B0F-E1FB6A942982}" sibTransId="{AAE50F5C-16BE-470A-8327-B3134945CFFD}"/>
    <dgm:cxn modelId="{16235FBA-63C3-4AD0-B797-479344A7FE8E}" type="presOf" srcId="{B4A4E37D-85EC-4BF9-AB4E-C4BC953806B3}" destId="{AC374A98-DE46-4079-966F-091960C14132}" srcOrd="0" destOrd="1" presId="urn:microsoft.com/office/officeart/2005/8/layout/process3"/>
    <dgm:cxn modelId="{B3CA9343-EFD3-4AFD-9727-F3385A37A261}" type="presOf" srcId="{CEE5243B-438C-4364-A186-9FB0F5583360}" destId="{23CD3809-C503-4B33-9F4C-E4CA9F9FF4EA}" srcOrd="0" destOrd="0" presId="urn:microsoft.com/office/officeart/2005/8/layout/process3"/>
    <dgm:cxn modelId="{C84BA760-A0DC-4D6B-A6EA-A5B03FE970BA}" type="presOf" srcId="{4DD7A5F7-430F-4287-9A19-00081D615494}" destId="{8C98CA81-5E18-494F-8F13-412E8B521EAC}" srcOrd="1" destOrd="0" presId="urn:microsoft.com/office/officeart/2005/8/layout/process3"/>
    <dgm:cxn modelId="{D860018B-8413-400D-A28D-D8EDEEEAC604}" type="presOf" srcId="{C6B0A134-BC26-49CD-AB46-C997376C5074}" destId="{23CD3809-C503-4B33-9F4C-E4CA9F9FF4EA}" srcOrd="0" destOrd="3" presId="urn:microsoft.com/office/officeart/2005/8/layout/process3"/>
    <dgm:cxn modelId="{CCF5D684-895A-4F0C-ABFB-30397133813F}" type="presOf" srcId="{E761AC0F-335E-4DDE-ACB5-E3FC01079AB5}" destId="{6F62A923-0BBE-4C21-B57F-85B2647108F6}" srcOrd="1" destOrd="0" presId="urn:microsoft.com/office/officeart/2005/8/layout/process3"/>
    <dgm:cxn modelId="{A8319EF5-AA7A-45CE-9681-027F3B4B888C}" type="presOf" srcId="{2B7FFBEE-56B1-4ADE-937E-F0C1B6110CD3}" destId="{AC374A98-DE46-4079-966F-091960C14132}" srcOrd="0" destOrd="0" presId="urn:microsoft.com/office/officeart/2005/8/layout/process3"/>
    <dgm:cxn modelId="{FA705E0D-1141-4605-A736-CCEDE8601F4A}" type="presOf" srcId="{167C3A03-D2EA-4AEE-B754-8587E3736187}" destId="{93EF194B-E935-48B0-B825-DA0F47FCE7EE}" srcOrd="0" destOrd="0" presId="urn:microsoft.com/office/officeart/2005/8/layout/process3"/>
    <dgm:cxn modelId="{43B2C6A3-E403-4098-B0CE-DF360CCC2B66}" srcId="{F48A55A9-9974-446A-BDF6-0DE2C0B70578}" destId="{AE82DF52-61AA-46BA-995E-EDE15C139E36}" srcOrd="0" destOrd="0" parTransId="{4BB45270-05FC-4BAE-93B2-B0A5DA8CE4BF}" sibTransId="{4AAD4423-CC9B-4543-8E8D-9FA7189F418D}"/>
    <dgm:cxn modelId="{95A6C06B-DEFE-428F-9505-4935396DC31A}" type="presOf" srcId="{AE82DF52-61AA-46BA-995E-EDE15C139E36}" destId="{C32DAE1B-965D-4814-ACB8-D4F10768CFBB}" srcOrd="1" destOrd="0" presId="urn:microsoft.com/office/officeart/2005/8/layout/process3"/>
    <dgm:cxn modelId="{F48DC14B-0547-4770-B6FA-6AD0059003AE}" srcId="{4DD7A5F7-430F-4287-9A19-00081D615494}" destId="{B4A4E37D-85EC-4BF9-AB4E-C4BC953806B3}" srcOrd="1" destOrd="0" parTransId="{F7FD33FD-7704-4EAE-A5BD-B334859EEFAC}" sibTransId="{E09BFEE4-52B5-4434-8920-96C8758D84E5}"/>
    <dgm:cxn modelId="{1F43C334-9730-43A5-AFA5-E3B9FAAB4D5E}" type="presOf" srcId="{6FDCB01A-89B6-4D9B-815C-84F0070240C7}" destId="{23CD3809-C503-4B33-9F4C-E4CA9F9FF4EA}" srcOrd="0" destOrd="2" presId="urn:microsoft.com/office/officeart/2005/8/layout/process3"/>
    <dgm:cxn modelId="{3A11C19E-FC05-4AFA-8836-BF8EF1B16BAE}" type="presOf" srcId="{0F262702-BD09-4E62-AD39-4543A9D6BCB0}" destId="{AC374A98-DE46-4079-966F-091960C14132}" srcOrd="0" destOrd="2" presId="urn:microsoft.com/office/officeart/2005/8/layout/process3"/>
    <dgm:cxn modelId="{193CF691-0C1D-4A60-969B-38D32B1D12FC}" srcId="{7E72CD4E-7096-4226-9229-978A89BFE913}" destId="{167C3A03-D2EA-4AEE-B754-8587E3736187}" srcOrd="0" destOrd="0" parTransId="{B601BF20-9923-4E02-B303-469A21B925EE}" sibTransId="{3254B44F-42BF-4BC7-BE66-3A77AA91358E}"/>
    <dgm:cxn modelId="{EE606159-19E5-49CB-AE57-6D71B9DD14A8}" srcId="{F48A55A9-9974-446A-BDF6-0DE2C0B70578}" destId="{E761AC0F-335E-4DDE-ACB5-E3FC01079AB5}" srcOrd="3" destOrd="0" parTransId="{C0387F8C-F205-49C7-84C3-CF75B7C1871F}" sibTransId="{E2110089-2D5A-4DF1-90DF-A0D3A7263B10}"/>
    <dgm:cxn modelId="{EB4350C8-6A6E-433A-AA89-232417E49C23}" srcId="{4DD7A5F7-430F-4287-9A19-00081D615494}" destId="{2B7FFBEE-56B1-4ADE-937E-F0C1B6110CD3}" srcOrd="0" destOrd="0" parTransId="{CF30D449-FA33-4029-9A04-F6AB2E719804}" sibTransId="{645B60F1-48F1-4D42-8E6B-11178339FEDF}"/>
    <dgm:cxn modelId="{818FD089-D98D-4DA6-9D27-51AB67718798}" type="presOf" srcId="{F48A55A9-9974-446A-BDF6-0DE2C0B70578}" destId="{5FB3D9FD-B5FB-4C2A-9737-5E17070818D2}" srcOrd="0" destOrd="0" presId="urn:microsoft.com/office/officeart/2005/8/layout/process3"/>
    <dgm:cxn modelId="{3315DB90-388B-425B-B47E-547CEFF65461}" type="presOf" srcId="{AAE50F5C-16BE-470A-8327-B3134945CFFD}" destId="{0BF96994-E6B7-4D58-9A68-9E2ABCDBE043}" srcOrd="1" destOrd="0" presId="urn:microsoft.com/office/officeart/2005/8/layout/process3"/>
    <dgm:cxn modelId="{1FB9EB41-6B06-4CAC-968A-A374C5AC88FE}" type="presOf" srcId="{DD2B4BB6-B27F-4AF9-B9B3-1FA2DBA6CFFD}" destId="{7B3D5F88-9BB8-464E-8984-32CCEF1D829B}" srcOrd="0" destOrd="0" presId="urn:microsoft.com/office/officeart/2005/8/layout/process3"/>
    <dgm:cxn modelId="{DBD4298F-C18F-4083-841F-C4A4BDF9568B}" type="presOf" srcId="{4DD7A5F7-430F-4287-9A19-00081D615494}" destId="{101A1FAF-4185-4A8F-AC41-8CB6E89C5ABD}" srcOrd="0" destOrd="0" presId="urn:microsoft.com/office/officeart/2005/8/layout/process3"/>
    <dgm:cxn modelId="{AB79F876-B9E9-4667-8FF2-152676210112}" srcId="{AE82DF52-61AA-46BA-995E-EDE15C139E36}" destId="{8890719F-AAEA-4700-AE96-7B1ACAC8F773}" srcOrd="0" destOrd="0" parTransId="{9EBBDB24-BD4D-433B-B701-427CE1859BD7}" sibTransId="{8D9683A1-E4D3-473E-8D84-AB1922AC6B1B}"/>
    <dgm:cxn modelId="{9BD25B72-E65C-4938-8F16-93E9B62E75E1}" srcId="{E761AC0F-335E-4DDE-ACB5-E3FC01079AB5}" destId="{C6B0A134-BC26-49CD-AB46-C997376C5074}" srcOrd="3" destOrd="0" parTransId="{6AC96231-4E8C-4B9E-87A3-95E48902ED9B}" sibTransId="{6DFA829B-9248-401F-8869-CAB095EF9A47}"/>
    <dgm:cxn modelId="{D5182C07-A183-4E9C-8251-03B9321F4592}" type="presOf" srcId="{DD2B4BB6-B27F-4AF9-B9B3-1FA2DBA6CFFD}" destId="{1DF61442-ADCD-4FDE-B6B5-FED273FA7D77}" srcOrd="1" destOrd="0" presId="urn:microsoft.com/office/officeart/2005/8/layout/process3"/>
    <dgm:cxn modelId="{FB9EDFDF-332F-46A3-9A9F-27ABFD7D12EB}" type="presOf" srcId="{8890719F-AAEA-4700-AE96-7B1ACAC8F773}" destId="{35FB0C59-B1FF-4BD7-916E-DA4DCDAB816F}" srcOrd="0" destOrd="0" presId="urn:microsoft.com/office/officeart/2005/8/layout/process3"/>
    <dgm:cxn modelId="{D4413EA4-CA2F-4E5C-BF80-39A7A26EF7F4}" type="presOf" srcId="{D47E4ABD-AFDF-4AA4-A72A-12A119E0B7B0}" destId="{93EF194B-E935-48B0-B825-DA0F47FCE7EE}" srcOrd="0" destOrd="2" presId="urn:microsoft.com/office/officeart/2005/8/layout/process3"/>
    <dgm:cxn modelId="{7C9BFD04-434E-4204-B479-331835AB5AC9}" srcId="{4DD7A5F7-430F-4287-9A19-00081D615494}" destId="{0F262702-BD09-4E62-AD39-4543A9D6BCB0}" srcOrd="2" destOrd="0" parTransId="{9A1CEE94-2D83-417F-94CA-8811F8F20535}" sibTransId="{87B91427-F46A-40F7-BA84-480F508083EE}"/>
    <dgm:cxn modelId="{16881A8F-7CA5-4916-8622-DF2A78EF5F5A}" type="presOf" srcId="{012478A0-7AE3-4E2C-AD11-F0F9FBFDA8D3}" destId="{93EF194B-E935-48B0-B825-DA0F47FCE7EE}" srcOrd="0" destOrd="1" presId="urn:microsoft.com/office/officeart/2005/8/layout/process3"/>
    <dgm:cxn modelId="{1B8CAF5C-FA42-4D86-AAC0-3204CDFEE0BF}" srcId="{F48A55A9-9974-446A-BDF6-0DE2C0B70578}" destId="{4DD7A5F7-430F-4287-9A19-00081D615494}" srcOrd="1" destOrd="0" parTransId="{27DCD82E-EADE-4117-BB90-CFFED60C553F}" sibTransId="{DD2B4BB6-B27F-4AF9-B9B3-1FA2DBA6CFFD}"/>
    <dgm:cxn modelId="{B41BA7D8-2547-423A-A3D8-A3EDEBC94821}" srcId="{7E72CD4E-7096-4226-9229-978A89BFE913}" destId="{012478A0-7AE3-4E2C-AD11-F0F9FBFDA8D3}" srcOrd="1" destOrd="0" parTransId="{6E5B40FB-E7AF-4A94-B6AE-4B679B5DDFD9}" sibTransId="{09F5E594-2D35-4985-894D-B06AD9E13967}"/>
    <dgm:cxn modelId="{7AB5D63E-225E-4D5A-B1B9-D6B2A52B0564}" type="presOf" srcId="{4AAD4423-CC9B-4543-8E8D-9FA7189F418D}" destId="{9B1977EF-7BD6-4E4D-A84B-BA62A5F54188}" srcOrd="0" destOrd="0" presId="urn:microsoft.com/office/officeart/2005/8/layout/process3"/>
    <dgm:cxn modelId="{3FBDE78A-9AD6-479A-8F52-C89CEF6CD900}" srcId="{E761AC0F-335E-4DDE-ACB5-E3FC01079AB5}" destId="{6FDCB01A-89B6-4D9B-815C-84F0070240C7}" srcOrd="2" destOrd="0" parTransId="{2ABAEB83-A235-43E0-9950-FF8B7F83091A}" sibTransId="{D59C084A-CAAA-4BC9-8A59-925E87361915}"/>
    <dgm:cxn modelId="{97E2D36B-9319-48E7-993E-2F4CFB9B9E18}" srcId="{E761AC0F-335E-4DDE-ACB5-E3FC01079AB5}" destId="{CEE5243B-438C-4364-A186-9FB0F5583360}" srcOrd="0" destOrd="0" parTransId="{41B34658-068E-4B53-8F46-91D0E8C93546}" sibTransId="{421B3BF3-8D58-4AB8-9BA1-85FB3F778EA1}"/>
    <dgm:cxn modelId="{B7CC6EEA-E538-47CE-9BDF-02F15E8012D6}" srcId="{7E72CD4E-7096-4226-9229-978A89BFE913}" destId="{DD426975-8F03-4BC8-A7EF-17080C4E1FB3}" srcOrd="3" destOrd="0" parTransId="{FA9A6070-17B5-4CC6-B7EE-F31AF60AE8DE}" sibTransId="{1D60F8BB-AE95-43B6-B986-876B16B73F7E}"/>
    <dgm:cxn modelId="{8CB2A6A3-1098-47EE-BE1F-29FDA356EB34}" type="presOf" srcId="{AAE50F5C-16BE-470A-8327-B3134945CFFD}" destId="{9F4C17FF-9D1D-4009-B1D0-EE27C54A47DF}" srcOrd="0" destOrd="0" presId="urn:microsoft.com/office/officeart/2005/8/layout/process3"/>
    <dgm:cxn modelId="{332CD9FB-4D2A-4EB2-9877-47C549B86AE0}" type="presOf" srcId="{7E72CD4E-7096-4226-9229-978A89BFE913}" destId="{F8CAF62A-3094-4BBF-8D01-EE3C3B6E661B}" srcOrd="0" destOrd="0" presId="urn:microsoft.com/office/officeart/2005/8/layout/process3"/>
    <dgm:cxn modelId="{96C45C59-1E8B-4527-AB2D-4964894E4CAD}" srcId="{7E72CD4E-7096-4226-9229-978A89BFE913}" destId="{D47E4ABD-AFDF-4AA4-A72A-12A119E0B7B0}" srcOrd="2" destOrd="0" parTransId="{FB0067CA-2B0D-4CAB-B2C7-8BC9F9090852}" sibTransId="{19B555C1-1FF9-4281-9DE1-11049C5E1063}"/>
    <dgm:cxn modelId="{72DE4BB4-8094-499D-A256-9114E113FFEF}" type="presOf" srcId="{D872C3A2-B68F-49F0-AD99-17C8FC922315}" destId="{23CD3809-C503-4B33-9F4C-E4CA9F9FF4EA}" srcOrd="0" destOrd="1" presId="urn:microsoft.com/office/officeart/2005/8/layout/process3"/>
    <dgm:cxn modelId="{2694E172-BE9B-4F06-A804-1F0BC4C8DBE4}" srcId="{E761AC0F-335E-4DDE-ACB5-E3FC01079AB5}" destId="{D872C3A2-B68F-49F0-AD99-17C8FC922315}" srcOrd="1" destOrd="0" parTransId="{264FE5AF-69A8-430A-870A-3A80CE8BBC25}" sibTransId="{9CBAFD87-1D9A-4382-9C39-934B19F5B904}"/>
    <dgm:cxn modelId="{0EB96A49-C666-4A93-AD29-AC8C9B7D5E5E}" type="presOf" srcId="{DD426975-8F03-4BC8-A7EF-17080C4E1FB3}" destId="{93EF194B-E935-48B0-B825-DA0F47FCE7EE}" srcOrd="0" destOrd="3" presId="urn:microsoft.com/office/officeart/2005/8/layout/process3"/>
    <dgm:cxn modelId="{6D49B542-4597-4876-9B1B-AE65C73DD331}" type="presOf" srcId="{7E72CD4E-7096-4226-9229-978A89BFE913}" destId="{88098F96-638B-4D00-A959-516C3DF7D808}" srcOrd="1" destOrd="0" presId="urn:microsoft.com/office/officeart/2005/8/layout/process3"/>
    <dgm:cxn modelId="{FED0D1E3-5C3E-4DD2-B71E-860540416A99}" type="presParOf" srcId="{5FB3D9FD-B5FB-4C2A-9737-5E17070818D2}" destId="{6880F4F2-6805-494F-B911-D84E4B27E040}" srcOrd="0" destOrd="0" presId="urn:microsoft.com/office/officeart/2005/8/layout/process3"/>
    <dgm:cxn modelId="{30F0A525-485A-4FAA-B3EA-97ACD79E9EED}" type="presParOf" srcId="{6880F4F2-6805-494F-B911-D84E4B27E040}" destId="{ED23D818-B8F1-4991-94A8-1A83EBF30732}" srcOrd="0" destOrd="0" presId="urn:microsoft.com/office/officeart/2005/8/layout/process3"/>
    <dgm:cxn modelId="{07C37813-4C4D-4370-9352-F39370C6CFE4}" type="presParOf" srcId="{6880F4F2-6805-494F-B911-D84E4B27E040}" destId="{C32DAE1B-965D-4814-ACB8-D4F10768CFBB}" srcOrd="1" destOrd="0" presId="urn:microsoft.com/office/officeart/2005/8/layout/process3"/>
    <dgm:cxn modelId="{647EEE4B-ACCB-4D41-B650-6968AE46BF5F}" type="presParOf" srcId="{6880F4F2-6805-494F-B911-D84E4B27E040}" destId="{35FB0C59-B1FF-4BD7-916E-DA4DCDAB816F}" srcOrd="2" destOrd="0" presId="urn:microsoft.com/office/officeart/2005/8/layout/process3"/>
    <dgm:cxn modelId="{C825E369-1D83-4C3B-BCA7-9A5C3A747489}" type="presParOf" srcId="{5FB3D9FD-B5FB-4C2A-9737-5E17070818D2}" destId="{9B1977EF-7BD6-4E4D-A84B-BA62A5F54188}" srcOrd="1" destOrd="0" presId="urn:microsoft.com/office/officeart/2005/8/layout/process3"/>
    <dgm:cxn modelId="{B8693094-6CCE-4F49-98BD-3D03E5096B67}" type="presParOf" srcId="{9B1977EF-7BD6-4E4D-A84B-BA62A5F54188}" destId="{EA23AE43-434C-4A30-9A1A-BCAC66BB31DE}" srcOrd="0" destOrd="0" presId="urn:microsoft.com/office/officeart/2005/8/layout/process3"/>
    <dgm:cxn modelId="{2605E830-6D51-4E28-950F-4914C63C1DAA}" type="presParOf" srcId="{5FB3D9FD-B5FB-4C2A-9737-5E17070818D2}" destId="{17B37406-1843-462F-AECC-B208C03FE11A}" srcOrd="2" destOrd="0" presId="urn:microsoft.com/office/officeart/2005/8/layout/process3"/>
    <dgm:cxn modelId="{95B738DD-DA8D-4AC9-8D85-7F2E147E847B}" type="presParOf" srcId="{17B37406-1843-462F-AECC-B208C03FE11A}" destId="{101A1FAF-4185-4A8F-AC41-8CB6E89C5ABD}" srcOrd="0" destOrd="0" presId="urn:microsoft.com/office/officeart/2005/8/layout/process3"/>
    <dgm:cxn modelId="{49D939E3-B339-4694-ACD3-65D2D61FBA0E}" type="presParOf" srcId="{17B37406-1843-462F-AECC-B208C03FE11A}" destId="{8C98CA81-5E18-494F-8F13-412E8B521EAC}" srcOrd="1" destOrd="0" presId="urn:microsoft.com/office/officeart/2005/8/layout/process3"/>
    <dgm:cxn modelId="{07C2B58C-4092-44FC-B624-AE4942912B01}" type="presParOf" srcId="{17B37406-1843-462F-AECC-B208C03FE11A}" destId="{AC374A98-DE46-4079-966F-091960C14132}" srcOrd="2" destOrd="0" presId="urn:microsoft.com/office/officeart/2005/8/layout/process3"/>
    <dgm:cxn modelId="{587D5556-AFF0-4501-9505-EEDC1D604A4B}" type="presParOf" srcId="{5FB3D9FD-B5FB-4C2A-9737-5E17070818D2}" destId="{7B3D5F88-9BB8-464E-8984-32CCEF1D829B}" srcOrd="3" destOrd="0" presId="urn:microsoft.com/office/officeart/2005/8/layout/process3"/>
    <dgm:cxn modelId="{79CFB5BA-9D58-458E-97C9-EDBF7ADB6F68}" type="presParOf" srcId="{7B3D5F88-9BB8-464E-8984-32CCEF1D829B}" destId="{1DF61442-ADCD-4FDE-B6B5-FED273FA7D77}" srcOrd="0" destOrd="0" presId="urn:microsoft.com/office/officeart/2005/8/layout/process3"/>
    <dgm:cxn modelId="{A62BFD0F-47DD-4B2D-8E79-4AA0CFDAE2F7}" type="presParOf" srcId="{5FB3D9FD-B5FB-4C2A-9737-5E17070818D2}" destId="{2858621D-F899-4F97-A516-C93126BE71F4}" srcOrd="4" destOrd="0" presId="urn:microsoft.com/office/officeart/2005/8/layout/process3"/>
    <dgm:cxn modelId="{451B2D31-4B47-45EB-B1CC-D037536CC1D7}" type="presParOf" srcId="{2858621D-F899-4F97-A516-C93126BE71F4}" destId="{F8CAF62A-3094-4BBF-8D01-EE3C3B6E661B}" srcOrd="0" destOrd="0" presId="urn:microsoft.com/office/officeart/2005/8/layout/process3"/>
    <dgm:cxn modelId="{D5338E98-3BCA-4101-9EE4-D68D843A875B}" type="presParOf" srcId="{2858621D-F899-4F97-A516-C93126BE71F4}" destId="{88098F96-638B-4D00-A959-516C3DF7D808}" srcOrd="1" destOrd="0" presId="urn:microsoft.com/office/officeart/2005/8/layout/process3"/>
    <dgm:cxn modelId="{0B9481B8-CED1-46DF-9FE5-7D519F89643B}" type="presParOf" srcId="{2858621D-F899-4F97-A516-C93126BE71F4}" destId="{93EF194B-E935-48B0-B825-DA0F47FCE7EE}" srcOrd="2" destOrd="0" presId="urn:microsoft.com/office/officeart/2005/8/layout/process3"/>
    <dgm:cxn modelId="{287BEEFD-CD6A-4570-ACB4-CEB55E2324EC}" type="presParOf" srcId="{5FB3D9FD-B5FB-4C2A-9737-5E17070818D2}" destId="{9F4C17FF-9D1D-4009-B1D0-EE27C54A47DF}" srcOrd="5" destOrd="0" presId="urn:microsoft.com/office/officeart/2005/8/layout/process3"/>
    <dgm:cxn modelId="{D7A8CF71-7799-462A-9EFF-9075D8C1C998}" type="presParOf" srcId="{9F4C17FF-9D1D-4009-B1D0-EE27C54A47DF}" destId="{0BF96994-E6B7-4D58-9A68-9E2ABCDBE043}" srcOrd="0" destOrd="0" presId="urn:microsoft.com/office/officeart/2005/8/layout/process3"/>
    <dgm:cxn modelId="{EA559F79-281C-4B1B-81EA-50091FEBEF2B}" type="presParOf" srcId="{5FB3D9FD-B5FB-4C2A-9737-5E17070818D2}" destId="{0C7E9DFC-5534-4425-8E77-E6A1CFDF425A}" srcOrd="6" destOrd="0" presId="urn:microsoft.com/office/officeart/2005/8/layout/process3"/>
    <dgm:cxn modelId="{5A399DC0-3976-476D-8F01-31F7742CC890}" type="presParOf" srcId="{0C7E9DFC-5534-4425-8E77-E6A1CFDF425A}" destId="{31C708CD-1C84-4F29-B9E2-B8BBC593833F}" srcOrd="0" destOrd="0" presId="urn:microsoft.com/office/officeart/2005/8/layout/process3"/>
    <dgm:cxn modelId="{CBD0E6AF-519E-49D7-AA82-D50833951C63}" type="presParOf" srcId="{0C7E9DFC-5534-4425-8E77-E6A1CFDF425A}" destId="{6F62A923-0BBE-4C21-B57F-85B2647108F6}" srcOrd="1" destOrd="0" presId="urn:microsoft.com/office/officeart/2005/8/layout/process3"/>
    <dgm:cxn modelId="{09114955-3D70-4639-BC5F-4E82CF9C4BA6}" type="presParOf" srcId="{0C7E9DFC-5534-4425-8E77-E6A1CFDF425A}" destId="{23CD3809-C503-4B33-9F4C-E4CA9F9FF4E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7BCC3-227A-4F59-ACB2-142684C4447A}" type="datetimeFigureOut">
              <a:rPr lang="en-US" smtClean="0"/>
              <a:t>7/20/2017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AEEBA-20E9-43FC-AA15-2A1AC7310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97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ECS and Docker – why not always go </a:t>
            </a:r>
            <a:r>
              <a:rPr lang="en-US" dirty="0" err="1" smtClean="0"/>
              <a:t>serverless</a:t>
            </a:r>
            <a:r>
              <a:rPr lang="en-US" dirty="0" smtClean="0"/>
              <a:t>?</a:t>
            </a:r>
            <a:r>
              <a:rPr lang="en-US" baseline="0" dirty="0" smtClean="0"/>
              <a:t>  </a:t>
            </a:r>
          </a:p>
          <a:p>
            <a:r>
              <a:rPr lang="en-US" baseline="0" dirty="0" smtClean="0"/>
              <a:t>Sometimes you need processes that run longer than 30-90s, like if you’re keeping </a:t>
            </a:r>
            <a:r>
              <a:rPr lang="en-US" baseline="0" dirty="0" err="1" smtClean="0"/>
              <a:t>websockets</a:t>
            </a:r>
            <a:r>
              <a:rPr lang="en-US" baseline="0" dirty="0" smtClean="0"/>
              <a:t> open with the browser.</a:t>
            </a:r>
          </a:p>
          <a:p>
            <a:r>
              <a:rPr lang="en-US" baseline="0" dirty="0" smtClean="0"/>
              <a:t>Physical, virtual, OS, container, apache, tomcat… none of it. Just your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01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do I mean when</a:t>
            </a:r>
            <a:r>
              <a:rPr lang="en-US" baseline="0" dirty="0" smtClean="0"/>
              <a:t> I keep saying “provisioned as code?”</a:t>
            </a:r>
          </a:p>
          <a:p>
            <a:r>
              <a:rPr lang="en-US" baseline="0" dirty="0" smtClean="0"/>
              <a:t>You write scripts and JSON that create and define your whole platform and security model. </a:t>
            </a:r>
          </a:p>
          <a:p>
            <a:r>
              <a:rPr lang="en-US" baseline="0" dirty="0" smtClean="0"/>
              <a:t>Documented and up-to-date, no ifs ands or buts.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7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really need to sell this.  </a:t>
            </a:r>
          </a:p>
          <a:p>
            <a:r>
              <a:rPr lang="en-US" dirty="0" smtClean="0"/>
              <a:t>Groups</a:t>
            </a:r>
            <a:r>
              <a:rPr lang="en-US" baseline="0" dirty="0" smtClean="0"/>
              <a:t> like Melina’s team are already off and running showing the power of agile.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3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</a:t>
            </a:r>
            <a:r>
              <a:rPr lang="en-US" baseline="0" dirty="0" smtClean="0"/>
              <a:t> importance of architects – </a:t>
            </a:r>
          </a:p>
          <a:p>
            <a:r>
              <a:rPr lang="en-US" baseline="0" dirty="0" smtClean="0"/>
              <a:t>Take the stories and break them up into small units of technical work</a:t>
            </a:r>
          </a:p>
          <a:p>
            <a:r>
              <a:rPr lang="en-US" baseline="0" dirty="0" smtClean="0"/>
              <a:t>Figure out how all the pieces fit together and how to manage the technical side of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32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Dave and Frank have really excelled in a very</a:t>
            </a:r>
            <a:r>
              <a:rPr lang="en-US" baseline="0" dirty="0" smtClean="0"/>
              <a:t> short amount of time at churning these out, getting agreement across stakeholders and turning them into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02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that, I’ll turn things over to Lisa to talk about the most exciting part of how she manages</a:t>
            </a:r>
            <a:r>
              <a:rPr lang="en-US" baseline="0" dirty="0" smtClean="0"/>
              <a:t> stories and boards: user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94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18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there is still risk…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just been shifted, not eliminated.</a:t>
            </a:r>
          </a:p>
          <a:p>
            <a:r>
              <a:rPr lang="en-US" dirty="0" smtClean="0"/>
              <a:t>But we think the odds are on our side, and we can shift our focus to</a:t>
            </a:r>
            <a:r>
              <a:rPr lang="en-US" baseline="0" dirty="0" smtClean="0"/>
              <a:t> </a:t>
            </a:r>
            <a:r>
              <a:rPr lang="en-US" dirty="0" smtClean="0"/>
              <a:t>Penn challenges</a:t>
            </a:r>
            <a:r>
              <a:rPr lang="en-US" baseline="0" dirty="0" smtClean="0"/>
              <a:t> </a:t>
            </a:r>
            <a:r>
              <a:rPr lang="en-US" dirty="0" smtClean="0"/>
              <a:t>instead of technology</a:t>
            </a:r>
            <a:r>
              <a:rPr lang="en-US" baseline="0" dirty="0" smtClean="0"/>
              <a:t>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4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wide open canvas using components provided by a sea of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5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of this laundry list as a technology</a:t>
            </a:r>
            <a:r>
              <a:rPr lang="en-US" baseline="0" dirty="0" smtClean="0"/>
              <a:t> stack</a:t>
            </a:r>
          </a:p>
          <a:p>
            <a:r>
              <a:rPr lang="en-US" baseline="0" dirty="0" smtClean="0"/>
              <a:t>Each item is a framework to select and integrate, not something to build or customize.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818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error message embarrasses me because you don’t need me to do cool stuff.  We</a:t>
            </a:r>
            <a:r>
              <a:rPr lang="en-US" baseline="0" dirty="0" smtClean="0"/>
              <a:t> just need to find ways to get out of the way in an orderly manner.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99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shouldn’t feel like Oliver Twist</a:t>
            </a:r>
            <a:r>
              <a:rPr lang="en-US" baseline="0" dirty="0" smtClean="0"/>
              <a:t> waiting for small morsels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184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should be unleased to cook your own feast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43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Justin, Frank, Muthu, Melina, Yan…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92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 top of our long backlog looks like</a:t>
            </a:r>
          </a:p>
          <a:p>
            <a:r>
              <a:rPr lang="en-US" dirty="0" smtClean="0"/>
              <a:t>But what’s on your mind? </a:t>
            </a:r>
            <a:r>
              <a:rPr lang="en-US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5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Pip!</a:t>
            </a:r>
          </a:p>
          <a:p>
            <a:r>
              <a:rPr lang="en-US" dirty="0" smtClean="0"/>
              <a:t>By using</a:t>
            </a:r>
            <a:r>
              <a:rPr lang="en-US" baseline="0" dirty="0" smtClean="0"/>
              <a:t> Django you’re being a good university citizen, and can offer and receive help from a vibrant community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7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Angular </a:t>
            </a:r>
            <a:r>
              <a:rPr lang="en-US" baseline="0" dirty="0" err="1" smtClean="0"/>
              <a:t>Fullstck</a:t>
            </a:r>
            <a:r>
              <a:rPr lang="en-US" baseline="0" dirty="0" smtClean="0"/>
              <a:t> – remind of demo from December</a:t>
            </a:r>
            <a:endParaRPr lang="en-US" dirty="0" smtClean="0"/>
          </a:p>
          <a:p>
            <a:r>
              <a:rPr lang="en-US" dirty="0" smtClean="0"/>
              <a:t>Automated patching of</a:t>
            </a:r>
            <a:r>
              <a:rPr lang="en-US" baseline="0" dirty="0" smtClean="0"/>
              <a:t> packages, with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74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with Django, you will have a good deal of local</a:t>
            </a:r>
            <a:r>
              <a:rPr lang="en-US" baseline="0" dirty="0" smtClean="0"/>
              <a:t> community support with Postgres.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0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security models set us  up for success no matter the future of IAM at Penn.  </a:t>
            </a:r>
          </a:p>
          <a:p>
            <a:r>
              <a:rPr lang="en-US" dirty="0" smtClean="0"/>
              <a:t>Also lets us easily</a:t>
            </a:r>
            <a:r>
              <a:rPr lang="en-US" baseline="0" dirty="0" smtClean="0"/>
              <a:t> grow in to the mobile app space.</a:t>
            </a:r>
          </a:p>
          <a:p>
            <a:r>
              <a:rPr lang="en-US" baseline="0" dirty="0" smtClean="0"/>
              <a:t>SQS is the oldest AWS service.  Highly reliable and well understood.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1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little sidebar about service orientation.</a:t>
            </a:r>
          </a:p>
          <a:p>
            <a:r>
              <a:rPr lang="en-US" dirty="0" smtClean="0"/>
              <a:t>We’ve</a:t>
            </a:r>
            <a:r>
              <a:rPr lang="en-US" baseline="0" dirty="0" smtClean="0"/>
              <a:t> traditionally been focused on the left hand side.  Trying to drift right.</a:t>
            </a:r>
          </a:p>
          <a:p>
            <a:r>
              <a:rPr lang="en-US" baseline="0" dirty="0" smtClean="0"/>
              <a:t>Think service areas and not apps.  </a:t>
            </a:r>
          </a:p>
          <a:p>
            <a:r>
              <a:rPr lang="en-US" baseline="0" dirty="0" smtClean="0"/>
              <a:t>Architects really have a big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10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types</a:t>
            </a:r>
          </a:p>
          <a:p>
            <a:r>
              <a:rPr lang="en-US" dirty="0" smtClean="0"/>
              <a:t>End to End</a:t>
            </a:r>
            <a:r>
              <a:rPr lang="en-US" baseline="0" dirty="0" smtClean="0"/>
              <a:t> – Tests everything by hitting the deployed app</a:t>
            </a:r>
          </a:p>
          <a:p>
            <a:r>
              <a:rPr lang="en-US" baseline="0" dirty="0" smtClean="0"/>
              <a:t>UI – Tests logic in the browser</a:t>
            </a:r>
          </a:p>
          <a:p>
            <a:r>
              <a:rPr lang="en-US" dirty="0" smtClean="0"/>
              <a:t>Service</a:t>
            </a:r>
            <a:r>
              <a:rPr lang="en-US" baseline="0" dirty="0" smtClean="0"/>
              <a:t> – Tests business logic in your back 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</a:t>
            </a:r>
            <a:r>
              <a:rPr lang="en-US" baseline="0" dirty="0" smtClean="0"/>
              <a:t> you automate all your checklists with each build.  </a:t>
            </a:r>
          </a:p>
          <a:p>
            <a:r>
              <a:rPr lang="en-US" baseline="0" dirty="0" smtClean="0"/>
              <a:t>No need for stress. </a:t>
            </a:r>
          </a:p>
          <a:p>
            <a:r>
              <a:rPr lang="en-US" baseline="0" dirty="0" smtClean="0"/>
              <a:t>No need for excel.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AAEEBA-20E9-43FC-AA15-2A1AC7310E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955" y="271298"/>
            <a:ext cx="5067300" cy="3771900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058917" y="3528738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1058863" y="4854575"/>
            <a:ext cx="10515600" cy="107315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2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22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7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17525" indent="-517525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819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00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marL="461963" indent="-461963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marL="461963" indent="-461963">
              <a:buFont typeface="Wingdings" panose="05000000000000000000" pitchFamily="2" charset="2"/>
              <a:buChar char="q"/>
              <a:defRPr>
                <a:latin typeface="Century Gothic" panose="020B0502020202020204" pitchFamily="34" charset="0"/>
              </a:defRPr>
            </a:lvl1pPr>
            <a:lvl2pPr marL="914400" indent="-457200">
              <a:buFont typeface="Wingdings" panose="05000000000000000000" pitchFamily="2" charset="2"/>
              <a:buChar char="Ø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31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  <a:lvl2pPr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defRPr>
                <a:latin typeface="Century Gothic" panose="020B0502020202020204" pitchFamily="34" charset="0"/>
              </a:defRPr>
            </a:lvl4pPr>
            <a:lvl5pPr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001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883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596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Century Gothic" panose="020B0502020202020204" pitchFamily="34" charset="0"/>
              </a:defRPr>
            </a:lvl1pPr>
            <a:lvl2pPr>
              <a:defRPr sz="2800">
                <a:latin typeface="Century Gothic" panose="020B0502020202020204" pitchFamily="34" charset="0"/>
              </a:defRPr>
            </a:lvl2pPr>
            <a:lvl3pPr>
              <a:defRPr sz="2400">
                <a:latin typeface="Century Gothic" panose="020B0502020202020204" pitchFamily="34" charset="0"/>
              </a:defRPr>
            </a:lvl3pPr>
            <a:lvl4pPr>
              <a:defRPr sz="2000">
                <a:latin typeface="Century Gothic" panose="020B0502020202020204" pitchFamily="34" charset="0"/>
              </a:defRPr>
            </a:lvl4pPr>
            <a:lvl5pPr>
              <a:defRPr sz="2000">
                <a:latin typeface="Century Gothic" panose="020B0502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8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Century Gothic" panose="020B0502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1169488" y="365125"/>
            <a:ext cx="617332" cy="7676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02111984F565}" type="slidenum">
              <a:rPr lang="en-US" sz="2800" smtClean="0">
                <a:solidFill>
                  <a:srgbClr val="C00000"/>
                </a:solidFill>
                <a:latin typeface="Century Gothic" panose="020B0502020202020204" pitchFamily="34" charset="0"/>
              </a:rPr>
              <a:pPr/>
              <a:t>‹#›</a:t>
            </a:fld>
            <a:endParaRPr lang="en-US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52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1"/>
          <a:stretch/>
        </p:blipFill>
        <p:spPr>
          <a:xfrm>
            <a:off x="11004180" y="5976337"/>
            <a:ext cx="947949" cy="76002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63" y="6429774"/>
            <a:ext cx="2821204" cy="492137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605558"/>
            <a:ext cx="2573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University </a:t>
            </a:r>
            <a:r>
              <a:rPr lang="en-US" sz="110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of Pennsylvania </a:t>
            </a:r>
            <a:r>
              <a:rPr lang="en-US" sz="1100" baseline="0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ISC: Cloud First</a:t>
            </a:r>
            <a:endParaRPr lang="en-US" sz="11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600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r4z76ievk.execute-api.us-east-1.amazonaws.com/de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19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p856zmkm4.execute-api.us-east-1.amazonaws.com/te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penn-isc-es.atlassian.net/secure/RapidBoard.jspa?projectKey=APND&amp;rapidView=21&amp;view=planning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uxmag.com/articles/explaining-ux-design-to-your-team" TargetMode="External"/><Relationship Id="rId2" Type="http://schemas.openxmlformats.org/officeDocument/2006/relationships/hyperlink" Target="https://en.wikipedia.org/wiki/User_experience_design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theregister.co.uk/2017/03/01/aws_s3_outage/" TargetMode="Externa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c.upenn.edu/cloud-developer-curriculu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lab.com/upenn-dev-sig" TargetMode="External"/><Relationship Id="rId5" Type="http://schemas.openxmlformats.org/officeDocument/2006/relationships/hyperlink" Target="http://upenn-it.slack.com/" TargetMode="External"/><Relationship Id="rId4" Type="http://schemas.openxmlformats.org/officeDocument/2006/relationships/hyperlink" Target="http://upenn-isc.slack.com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74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First Application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58863" y="4854574"/>
            <a:ext cx="10515600" cy="1519721"/>
          </a:xfrm>
        </p:spPr>
        <p:txBody>
          <a:bodyPr>
            <a:normAutofit/>
          </a:bodyPr>
          <a:lstStyle/>
          <a:p>
            <a:r>
              <a:rPr lang="en-US" dirty="0"/>
              <a:t>Lunchtime Learning</a:t>
            </a:r>
          </a:p>
          <a:p>
            <a:r>
              <a:rPr lang="en-US" dirty="0"/>
              <a:t>July 20, </a:t>
            </a:r>
            <a:r>
              <a:rPr lang="en-US" dirty="0" smtClean="0"/>
              <a:t>2017</a:t>
            </a:r>
          </a:p>
          <a:p>
            <a:r>
              <a:rPr lang="en-US" sz="1800" dirty="0" smtClean="0"/>
              <a:t>Bryan Hopkins, Lisa McBriar, Sam Donnelly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92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59496445"/>
              </p:ext>
            </p:extLst>
          </p:nvPr>
        </p:nvGraphicFramePr>
        <p:xfrm>
          <a:off x="838198" y="1825624"/>
          <a:ext cx="11110547" cy="49462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96638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588893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777637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777637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491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0869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Thousands of 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Data binding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Responsive</a:t>
                      </a:r>
                      <a:r>
                        <a:rPr lang="en-US" dirty="0"/>
                        <a:t> by default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Accessible</a:t>
                      </a:r>
                      <a:r>
                        <a:rPr lang="en-US" dirty="0"/>
                        <a:t> </a:t>
                      </a:r>
                      <a:r>
                        <a:rPr lang="en-US" dirty="0" smtClean="0"/>
                        <a:t>components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Cleaner,</a:t>
                      </a:r>
                      <a:r>
                        <a:rPr lang="en-US" baseline="0" dirty="0" smtClean="0">
                          <a:latin typeface="+mn-lt"/>
                        </a:rPr>
                        <a:t> simple UIs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>
                          <a:latin typeface="+mn-lt"/>
                        </a:rPr>
                        <a:t>UX vision more achievable</a:t>
                      </a:r>
                      <a:endParaRPr lang="en-US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From Google and Twitter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2101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In-browser debugging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Angular-aware code </a:t>
                      </a:r>
                      <a:r>
                        <a:rPr lang="en-US" dirty="0" smtClean="0"/>
                        <a:t>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Variable completion with typing</a:t>
                      </a:r>
                      <a:r>
                        <a:rPr lang="en-US" baseline="0" dirty="0" smtClean="0"/>
                        <a:t> with </a:t>
                      </a:r>
                      <a:r>
                        <a:rPr lang="en-US" baseline="0" dirty="0" err="1" smtClean="0"/>
                        <a:t>JSDoc</a:t>
                      </a: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Contractors already know it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916704-D19E-4CDB-8AED-428D066B3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92" y="2877136"/>
            <a:ext cx="1367204" cy="1367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D49AD2-D5D2-4693-B6ED-390BD5D958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62" y="4997427"/>
            <a:ext cx="1290570" cy="1290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27078C1-66F8-4689-B373-2638AC7A0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403" y="2976903"/>
            <a:ext cx="1565059" cy="13021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4003" y="6234159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Webstorm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5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31494729"/>
              </p:ext>
            </p:extLst>
          </p:nvPr>
        </p:nvGraphicFramePr>
        <p:xfrm>
          <a:off x="838199" y="1825625"/>
          <a:ext cx="10955216" cy="50323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356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387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Thousands of packages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</a:t>
                      </a:r>
                      <a:r>
                        <a:rPr lang="en-US" dirty="0" smtClean="0"/>
                        <a:t>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Simple</a:t>
                      </a:r>
                      <a:r>
                        <a:rPr lang="en-US" baseline="0" dirty="0" smtClean="0"/>
                        <a:t> and powerful: few lines of code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  <a:hlinkClick r:id="rId3"/>
                        </a:rPr>
                        <a:t>Self </a:t>
                      </a:r>
                      <a:r>
                        <a:rPr lang="en-US" u="none" dirty="0" smtClean="0">
                          <a:latin typeface="+mn-lt"/>
                          <a:hlinkClick r:id="rId3"/>
                        </a:rPr>
                        <a:t>documenting APIs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Automatically generated test </a:t>
                      </a:r>
                      <a:r>
                        <a:rPr lang="en-US" u="none" dirty="0" smtClean="0">
                          <a:latin typeface="+mn-lt"/>
                        </a:rPr>
                        <a:t>interfaces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Tremendous campus 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Very easy to learn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0580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Django-aware code </a:t>
                      </a:r>
                      <a:r>
                        <a:rPr lang="en-US" dirty="0" smtClean="0"/>
                        <a:t>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Great Django</a:t>
                      </a:r>
                      <a:r>
                        <a:rPr lang="en-US" baseline="0" dirty="0" smtClean="0"/>
                        <a:t> Testing integration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 with a free tier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Logic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3BD522-7213-4FD1-B7D3-5AE07865E5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34" y="2738802"/>
            <a:ext cx="2468358" cy="1666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A1AB1D3-3414-462F-ACF2-CFE4F8C906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02" y="2738802"/>
            <a:ext cx="1666142" cy="1666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544" y="4885102"/>
            <a:ext cx="3002644" cy="1576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4687" y="6314280"/>
            <a:ext cx="1728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PyCharm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43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7473375"/>
              </p:ext>
            </p:extLst>
          </p:nvPr>
        </p:nvGraphicFramePr>
        <p:xfrm>
          <a:off x="838199" y="1825624"/>
          <a:ext cx="10955216" cy="498865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Thousands of packages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Readily available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Incredible I/O </a:t>
                      </a:r>
                      <a:r>
                        <a:rPr lang="en-US" dirty="0" smtClean="0"/>
                        <a:t>performance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Full stack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No effort </a:t>
                      </a:r>
                      <a:r>
                        <a:rPr lang="en-US" u="none" dirty="0" err="1" smtClean="0">
                          <a:latin typeface="+mn-lt"/>
                        </a:rPr>
                        <a:t>PennKey</a:t>
                      </a:r>
                      <a:r>
                        <a:rPr lang="en-US" u="none" dirty="0" smtClean="0">
                          <a:latin typeface="+mn-lt"/>
                        </a:rPr>
                        <a:t> login with </a:t>
                      </a:r>
                      <a:r>
                        <a:rPr lang="en-US" u="none" dirty="0">
                          <a:latin typeface="+mn-lt"/>
                        </a:rPr>
                        <a:t>Shibboleth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find </a:t>
                      </a:r>
                      <a:r>
                        <a:rPr lang="en-US" dirty="0" smtClean="0"/>
                        <a:t>resources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Framework-aware code complete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Fullstack</a:t>
                      </a:r>
                      <a:r>
                        <a:rPr lang="en-US" dirty="0"/>
                        <a:t> debugging with AngularJS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 with a free tier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and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D981D2-8648-4E39-A14F-6FAF92199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47" y="5126381"/>
            <a:ext cx="1290570" cy="1290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D564EBA-24B0-448F-96F8-AB8F9F3B6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86" y="2781105"/>
            <a:ext cx="1431791" cy="16523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024A934-4EFB-4493-B4D1-286982C96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126" y="2906537"/>
            <a:ext cx="1413416" cy="14134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42588" y="6416951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Webstorm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1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37152841"/>
              </p:ext>
            </p:extLst>
          </p:nvPr>
        </p:nvGraphicFramePr>
        <p:xfrm>
          <a:off x="838199" y="1825625"/>
          <a:ext cx="10955216" cy="506975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604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248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Oracle-like features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That actually work!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Highly performant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Relational AND NoSQL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Drop-in replacement for Oracle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Works great with </a:t>
                      </a:r>
                      <a:r>
                        <a:rPr lang="en-US" u="none" dirty="0" err="1">
                          <a:latin typeface="+mn-lt"/>
                        </a:rPr>
                        <a:t>Talend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DB of choice for warehousing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</a:t>
                      </a:r>
                      <a:r>
                        <a:rPr lang="en-US" dirty="0" smtClean="0"/>
                        <a:t>source, ethical, and Free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Strong local </a:t>
                      </a:r>
                      <a:r>
                        <a:rPr lang="en-US" dirty="0" smtClean="0"/>
                        <a:t>presence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2333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Works with every RDBMS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Powerful autocompletion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Very easy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Don’t need to know SQL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Inexpensive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3606346-5E8D-4DBC-863F-0F155599E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69" y="2382350"/>
            <a:ext cx="2057601" cy="2283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2BA4E3-1C94-40F9-BDEC-FDEB4ADB48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84" y="4998549"/>
            <a:ext cx="1482969" cy="14829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0017" y="6317668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JetBrains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DataGrip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1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8940615"/>
              </p:ext>
            </p:extLst>
          </p:nvPr>
        </p:nvGraphicFramePr>
        <p:xfrm>
          <a:off x="838199" y="1825625"/>
          <a:ext cx="10955216" cy="50962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016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49648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supported SDK in every language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follow examples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Framework and platform agnostic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Built in DDoS protection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Powerful and flexible security models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API Keys and Usage </a:t>
                      </a:r>
                      <a:r>
                        <a:rPr lang="en-US" u="none" dirty="0" smtClean="0">
                          <a:latin typeface="+mn-lt"/>
                        </a:rPr>
                        <a:t>plans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baseline="0" dirty="0" smtClean="0">
                          <a:latin typeface="+mn-lt"/>
                        </a:rPr>
                        <a:t>Configurable “stages”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Incredibly cheap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Serverless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u="none" dirty="0"/>
                        <a:t>Service orientation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19342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supported SDK in every language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Failure tolerant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Limitless scalability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Works with Mule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Inexpensive</a:t>
                      </a:r>
                      <a:endParaRPr lang="en-US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D6CBD2-062D-4CBA-AE53-C63A12144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995" y="2785449"/>
            <a:ext cx="1279946" cy="1752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D42A248-7D58-4EAA-99B7-7AA3754F8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5" y="4730219"/>
            <a:ext cx="2346366" cy="2346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8995" y="6365760"/>
            <a:ext cx="1271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Amazon SQS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325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Microservices and SOA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4495643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longer self-contained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Think service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mtClean="0"/>
              <a:t>DAR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Finance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Student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Composed of small pieces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Reusable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Built that way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Deployed that way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5369169" y="1345921"/>
            <a:ext cx="6578991" cy="4831042"/>
            <a:chOff x="1609522" y="988438"/>
            <a:chExt cx="5852160" cy="4213051"/>
          </a:xfrm>
        </p:grpSpPr>
        <p:sp>
          <p:nvSpPr>
            <p:cNvPr id="59" name="Right Arrow 4"/>
            <p:cNvSpPr/>
            <p:nvPr/>
          </p:nvSpPr>
          <p:spPr bwMode="auto">
            <a:xfrm>
              <a:off x="1609522" y="988438"/>
              <a:ext cx="5852160" cy="853041"/>
            </a:xfrm>
            <a:prstGeom prst="rightArrow">
              <a:avLst/>
            </a:prstGeom>
            <a:gradFill>
              <a:gsLst>
                <a:gs pos="100000">
                  <a:srgbClr val="00529B"/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108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</a:rPr>
                <a:t>Looser Coupling, More Flexible/Portable, More Complex Outer Architecture</a:t>
              </a:r>
            </a:p>
          </p:txBody>
        </p:sp>
        <p:sp>
          <p:nvSpPr>
            <p:cNvPr id="60" name="Left Arrow 14"/>
            <p:cNvSpPr/>
            <p:nvPr/>
          </p:nvSpPr>
          <p:spPr bwMode="auto">
            <a:xfrm>
              <a:off x="1609522" y="4317707"/>
              <a:ext cx="5852160" cy="883782"/>
            </a:xfrm>
            <a:prstGeom prst="leftArrow">
              <a:avLst/>
            </a:prstGeom>
            <a:gradFill>
              <a:gsLst>
                <a:gs pos="100000">
                  <a:srgbClr val="00529B"/>
                </a:gs>
                <a:gs pos="0">
                  <a:schemeClr val="accent4">
                    <a:lumMod val="60000"/>
                    <a:lumOff val="40000"/>
                  </a:schemeClr>
                </a:gs>
              </a:gsLst>
              <a:lin ang="10800000" scaled="0"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FFFFFF"/>
                  </a:solidFill>
                </a:rPr>
                <a:t>Tighter Coupling, Less Flexible/Portable, Less Complex Outer Architecture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1609522" y="1941990"/>
              <a:ext cx="5852160" cy="2275206"/>
              <a:chOff x="1609522" y="1931870"/>
              <a:chExt cx="5852160" cy="2275206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1609522" y="1931870"/>
                <a:ext cx="1591056" cy="2275206"/>
                <a:chOff x="2371522" y="1931870"/>
                <a:chExt cx="1591056" cy="2275206"/>
              </a:xfrm>
            </p:grpSpPr>
            <p:sp>
              <p:nvSpPr>
                <p:cNvPr id="104" name="TextBox 103"/>
                <p:cNvSpPr txBox="1"/>
                <p:nvPr/>
              </p:nvSpPr>
              <p:spPr>
                <a:xfrm>
                  <a:off x="2703782" y="1931870"/>
                  <a:ext cx="926536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Monolithic App</a:t>
                  </a:r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2371522" y="2124605"/>
                  <a:ext cx="1591056" cy="2082471"/>
                  <a:chOff x="2371522" y="2124605"/>
                  <a:chExt cx="2020824" cy="2082471"/>
                </a:xfrm>
              </p:grpSpPr>
              <p:sp>
                <p:nvSpPr>
                  <p:cNvPr id="106" name="Can 5"/>
                  <p:cNvSpPr/>
                  <p:nvPr/>
                </p:nvSpPr>
                <p:spPr bwMode="auto">
                  <a:xfrm>
                    <a:off x="2371522" y="3292676"/>
                    <a:ext cx="2020824" cy="914400"/>
                  </a:xfrm>
                  <a:prstGeom prst="can">
                    <a:avLst/>
                  </a:prstGeom>
                  <a:solidFill>
                    <a:srgbClr val="00529B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 Store</a:t>
                    </a:r>
                  </a:p>
                </p:txBody>
              </p:sp>
              <p:grpSp>
                <p:nvGrpSpPr>
                  <p:cNvPr id="107" name="Group 106"/>
                  <p:cNvGrpSpPr/>
                  <p:nvPr/>
                </p:nvGrpSpPr>
                <p:grpSpPr>
                  <a:xfrm>
                    <a:off x="2371522" y="2124605"/>
                    <a:ext cx="2020824" cy="1076462"/>
                    <a:chOff x="2371522" y="2124605"/>
                    <a:chExt cx="2020824" cy="1076462"/>
                  </a:xfrm>
                </p:grpSpPr>
                <p:sp>
                  <p:nvSpPr>
                    <p:cNvPr id="108" name="Rectangle 107"/>
                    <p:cNvSpPr/>
                    <p:nvPr/>
                  </p:nvSpPr>
                  <p:spPr bwMode="auto">
                    <a:xfrm>
                      <a:off x="2371522" y="2124605"/>
                      <a:ext cx="2020824" cy="823929"/>
                    </a:xfrm>
                    <a:prstGeom prst="rect">
                      <a:avLst/>
                    </a:prstGeom>
                    <a:solidFill>
                      <a:srgbClr val="00529B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WAR/EAR</a:t>
                      </a: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 bwMode="auto">
                    <a:xfrm>
                      <a:off x="2371522" y="2972467"/>
                      <a:ext cx="2020824" cy="228600"/>
                    </a:xfrm>
                    <a:prstGeom prst="rect">
                      <a:avLst/>
                    </a:prstGeom>
                    <a:solidFill>
                      <a:srgbClr val="00529B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App Server</a:t>
                      </a:r>
                    </a:p>
                  </p:txBody>
                </p:sp>
              </p:grpSp>
            </p:grpSp>
          </p:grpSp>
          <p:grpSp>
            <p:nvGrpSpPr>
              <p:cNvPr id="63" name="Group 62"/>
              <p:cNvGrpSpPr/>
              <p:nvPr/>
            </p:nvGrpSpPr>
            <p:grpSpPr>
              <a:xfrm>
                <a:off x="5084242" y="1931870"/>
                <a:ext cx="2377440" cy="2275206"/>
                <a:chOff x="7348507" y="1931870"/>
                <a:chExt cx="2685233" cy="2275206"/>
              </a:xfrm>
            </p:grpSpPr>
            <p:sp>
              <p:nvSpPr>
                <p:cNvPr id="77" name="TextBox 76"/>
                <p:cNvSpPr txBox="1"/>
                <p:nvPr/>
              </p:nvSpPr>
              <p:spPr>
                <a:xfrm>
                  <a:off x="8211332" y="1931870"/>
                  <a:ext cx="95958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Microservices</a:t>
                  </a: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7348507" y="2124605"/>
                  <a:ext cx="2685233" cy="2082471"/>
                  <a:chOff x="7348507" y="2124605"/>
                  <a:chExt cx="2685233" cy="2082471"/>
                </a:xfrm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7348507" y="2124605"/>
                    <a:ext cx="502920" cy="2082471"/>
                    <a:chOff x="7348507" y="2124605"/>
                    <a:chExt cx="502920" cy="2082471"/>
                  </a:xfrm>
                </p:grpSpPr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7348507" y="2124605"/>
                      <a:ext cx="502920" cy="1083928"/>
                      <a:chOff x="8407300" y="1772725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102" name="Rectangle 101"/>
                      <p:cNvSpPr/>
                      <p:nvPr/>
                    </p:nvSpPr>
                    <p:spPr bwMode="auto">
                      <a:xfrm>
                        <a:off x="8407300" y="1772725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A</a:t>
                        </a:r>
                      </a:p>
                    </p:txBody>
                  </p:sp>
                  <p:sp>
                    <p:nvSpPr>
                      <p:cNvPr id="103" name="Rectangle 102"/>
                      <p:cNvSpPr/>
                      <p:nvPr/>
                    </p:nvSpPr>
                    <p:spPr bwMode="auto">
                      <a:xfrm>
                        <a:off x="8407300" y="2634572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101" name="Can 16"/>
                    <p:cNvSpPr/>
                    <p:nvPr/>
                  </p:nvSpPr>
                  <p:spPr bwMode="auto">
                    <a:xfrm>
                      <a:off x="7348507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7894085" y="2124605"/>
                    <a:ext cx="502920" cy="2082471"/>
                    <a:chOff x="7896466" y="2124605"/>
                    <a:chExt cx="502920" cy="2082471"/>
                  </a:xfrm>
                </p:grpSpPr>
                <p:grpSp>
                  <p:nvGrpSpPr>
                    <p:cNvPr id="96" name="Group 95"/>
                    <p:cNvGrpSpPr/>
                    <p:nvPr/>
                  </p:nvGrpSpPr>
                  <p:grpSpPr>
                    <a:xfrm>
                      <a:off x="7896466" y="2124605"/>
                      <a:ext cx="502920" cy="1083928"/>
                      <a:chOff x="9066053" y="1772724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8" name="Rectangle 97"/>
                      <p:cNvSpPr/>
                      <p:nvPr/>
                    </p:nvSpPr>
                    <p:spPr bwMode="auto">
                      <a:xfrm>
                        <a:off x="9066053" y="1772724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B</a:t>
                        </a:r>
                      </a:p>
                    </p:txBody>
                  </p:sp>
                  <p:sp>
                    <p:nvSpPr>
                      <p:cNvPr id="99" name="Rectangle 98"/>
                      <p:cNvSpPr/>
                      <p:nvPr/>
                    </p:nvSpPr>
                    <p:spPr bwMode="auto">
                      <a:xfrm>
                        <a:off x="9066053" y="2634571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97" name="Can 28"/>
                    <p:cNvSpPr/>
                    <p:nvPr/>
                  </p:nvSpPr>
                  <p:spPr bwMode="auto">
                    <a:xfrm>
                      <a:off x="7896466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1" name="Group 80"/>
                  <p:cNvGrpSpPr/>
                  <p:nvPr/>
                </p:nvGrpSpPr>
                <p:grpSpPr>
                  <a:xfrm>
                    <a:off x="8439663" y="2124605"/>
                    <a:ext cx="502920" cy="2082471"/>
                    <a:chOff x="8444425" y="2124605"/>
                    <a:chExt cx="502920" cy="2082471"/>
                  </a:xfrm>
                </p:grpSpPr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8444425" y="2124605"/>
                      <a:ext cx="502920" cy="1083928"/>
                      <a:chOff x="9724806" y="1772112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4" name="Rectangle 93"/>
                      <p:cNvSpPr/>
                      <p:nvPr/>
                    </p:nvSpPr>
                    <p:spPr bwMode="auto">
                      <a:xfrm>
                        <a:off x="9724806" y="1772112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C</a:t>
                        </a:r>
                      </a:p>
                    </p:txBody>
                  </p:sp>
                  <p:sp>
                    <p:nvSpPr>
                      <p:cNvPr id="95" name="Rectangle 94"/>
                      <p:cNvSpPr/>
                      <p:nvPr/>
                    </p:nvSpPr>
                    <p:spPr bwMode="auto">
                      <a:xfrm>
                        <a:off x="9724806" y="2633959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93" name="Can 32"/>
                    <p:cNvSpPr/>
                    <p:nvPr/>
                  </p:nvSpPr>
                  <p:spPr bwMode="auto">
                    <a:xfrm>
                      <a:off x="8444425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8985241" y="2124605"/>
                    <a:ext cx="502920" cy="2082471"/>
                    <a:chOff x="8982859" y="2124605"/>
                    <a:chExt cx="502920" cy="2082471"/>
                  </a:xfrm>
                </p:grpSpPr>
                <p:grpSp>
                  <p:nvGrpSpPr>
                    <p:cNvPr id="88" name="Group 87"/>
                    <p:cNvGrpSpPr/>
                    <p:nvPr/>
                  </p:nvGrpSpPr>
                  <p:grpSpPr>
                    <a:xfrm>
                      <a:off x="8982859" y="2124605"/>
                      <a:ext cx="502920" cy="1083928"/>
                      <a:chOff x="10383559" y="1772110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90" name="Rectangle 89"/>
                      <p:cNvSpPr/>
                      <p:nvPr/>
                    </p:nvSpPr>
                    <p:spPr bwMode="auto">
                      <a:xfrm>
                        <a:off x="10383559" y="1772110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D</a:t>
                        </a:r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 bwMode="auto">
                      <a:xfrm>
                        <a:off x="10383559" y="2633957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89" name="Can 36"/>
                    <p:cNvSpPr/>
                    <p:nvPr/>
                  </p:nvSpPr>
                  <p:spPr bwMode="auto">
                    <a:xfrm>
                      <a:off x="8982859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  <p:grpSp>
                <p:nvGrpSpPr>
                  <p:cNvPr id="83" name="Group 82"/>
                  <p:cNvGrpSpPr/>
                  <p:nvPr/>
                </p:nvGrpSpPr>
                <p:grpSpPr>
                  <a:xfrm>
                    <a:off x="9530820" y="2124605"/>
                    <a:ext cx="502920" cy="2082471"/>
                    <a:chOff x="9530820" y="2124605"/>
                    <a:chExt cx="502920" cy="2082471"/>
                  </a:xfrm>
                </p:grpSpPr>
                <p:grpSp>
                  <p:nvGrpSpPr>
                    <p:cNvPr id="84" name="Group 83"/>
                    <p:cNvGrpSpPr/>
                    <p:nvPr/>
                  </p:nvGrpSpPr>
                  <p:grpSpPr>
                    <a:xfrm>
                      <a:off x="9530820" y="2124605"/>
                      <a:ext cx="502920" cy="1083928"/>
                      <a:chOff x="11042310" y="1772110"/>
                      <a:chExt cx="558752" cy="1083928"/>
                    </a:xfrm>
                    <a:solidFill>
                      <a:schemeClr val="accent2"/>
                    </a:solidFill>
                  </p:grpSpPr>
                  <p:sp>
                    <p:nvSpPr>
                      <p:cNvPr id="86" name="Rectangle 85"/>
                      <p:cNvSpPr/>
                      <p:nvPr/>
                    </p:nvSpPr>
                    <p:spPr bwMode="auto">
                      <a:xfrm>
                        <a:off x="11042310" y="1772110"/>
                        <a:ext cx="558752" cy="837816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vert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 E</a:t>
                        </a:r>
                      </a:p>
                    </p:txBody>
                  </p:sp>
                  <p:sp>
                    <p:nvSpPr>
                      <p:cNvPr id="87" name="Rectangle 86"/>
                      <p:cNvSpPr/>
                      <p:nvPr/>
                    </p:nvSpPr>
                    <p:spPr bwMode="auto">
                      <a:xfrm>
                        <a:off x="11042310" y="2633957"/>
                        <a:ext cx="558752" cy="222081"/>
                      </a:xfrm>
                      <a:prstGeom prst="rect">
                        <a:avLst/>
                      </a:prstGeom>
                      <a:solidFill>
                        <a:srgbClr val="46A33F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2">
                          <a:shade val="50000"/>
                        </a:schemeClr>
                      </a:lnRef>
                      <a:fillRef idx="1">
                        <a:schemeClr val="accent2"/>
                      </a:fillRef>
                      <a:effectRef idx="0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800" dirty="0">
                            <a:solidFill>
                              <a:srgbClr val="FFFFFF"/>
                            </a:solidFill>
                          </a:rPr>
                          <a:t>Runtime</a:t>
                        </a:r>
                      </a:p>
                    </p:txBody>
                  </p:sp>
                </p:grpSp>
                <p:sp>
                  <p:nvSpPr>
                    <p:cNvPr id="85" name="Can 40"/>
                    <p:cNvSpPr/>
                    <p:nvPr/>
                  </p:nvSpPr>
                  <p:spPr bwMode="auto">
                    <a:xfrm>
                      <a:off x="9530820" y="3292676"/>
                      <a:ext cx="502920" cy="914400"/>
                    </a:xfrm>
                    <a:prstGeom prst="can">
                      <a:avLst/>
                    </a:prstGeom>
                    <a:solidFill>
                      <a:srgbClr val="46A33F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vert="vert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Data Store</a:t>
                      </a:r>
                    </a:p>
                  </p:txBody>
                </p:sp>
              </p:grpSp>
            </p:grpSp>
          </p:grpSp>
          <p:grpSp>
            <p:nvGrpSpPr>
              <p:cNvPr id="64" name="Group 63"/>
              <p:cNvGrpSpPr/>
              <p:nvPr/>
            </p:nvGrpSpPr>
            <p:grpSpPr>
              <a:xfrm>
                <a:off x="3346882" y="1931870"/>
                <a:ext cx="1591056" cy="2275206"/>
                <a:chOff x="4744179" y="1931870"/>
                <a:chExt cx="1591056" cy="2275206"/>
              </a:xfrm>
            </p:grpSpPr>
            <p:sp>
              <p:nvSpPr>
                <p:cNvPr id="65" name="TextBox 64"/>
                <p:cNvSpPr txBox="1"/>
                <p:nvPr/>
              </p:nvSpPr>
              <p:spPr>
                <a:xfrm>
                  <a:off x="4781487" y="1931870"/>
                  <a:ext cx="1516441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45720" rtlCol="0">
                  <a:spAutoFit/>
                </a:bodyPr>
                <a:lstStyle/>
                <a:p>
                  <a:r>
                    <a:rPr lang="en-US" sz="1000" b="1" dirty="0">
                      <a:solidFill>
                        <a:srgbClr val="000000"/>
                      </a:solidFill>
                      <a:latin typeface="Arial"/>
                    </a:rPr>
                    <a:t>Coarse-Grained Services</a:t>
                  </a:r>
                </a:p>
              </p:txBody>
            </p:sp>
            <p:grpSp>
              <p:nvGrpSpPr>
                <p:cNvPr id="66" name="Group 65"/>
                <p:cNvGrpSpPr/>
                <p:nvPr/>
              </p:nvGrpSpPr>
              <p:grpSpPr>
                <a:xfrm>
                  <a:off x="4744179" y="2124605"/>
                  <a:ext cx="1591056" cy="2082471"/>
                  <a:chOff x="4498013" y="2124605"/>
                  <a:chExt cx="2017430" cy="2082471"/>
                </a:xfrm>
              </p:grpSpPr>
              <p:sp>
                <p:nvSpPr>
                  <p:cNvPr id="67" name="Can 7"/>
                  <p:cNvSpPr/>
                  <p:nvPr/>
                </p:nvSpPr>
                <p:spPr bwMode="auto">
                  <a:xfrm>
                    <a:off x="5189563" y="3292676"/>
                    <a:ext cx="1325880" cy="914400"/>
                  </a:xfrm>
                  <a:prstGeom prst="can">
                    <a:avLst/>
                  </a:prstGeom>
                  <a:solidFill>
                    <a:srgbClr val="E5550D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 Store</a:t>
                    </a:r>
                  </a:p>
                </p:txBody>
              </p:sp>
              <p:grpSp>
                <p:nvGrpSpPr>
                  <p:cNvPr id="68" name="Group 67"/>
                  <p:cNvGrpSpPr/>
                  <p:nvPr/>
                </p:nvGrpSpPr>
                <p:grpSpPr>
                  <a:xfrm>
                    <a:off x="4498013" y="2124605"/>
                    <a:ext cx="1329528" cy="1076473"/>
                    <a:chOff x="4498013" y="2124605"/>
                    <a:chExt cx="1329528" cy="1076473"/>
                  </a:xfrm>
                </p:grpSpPr>
                <p:sp>
                  <p:nvSpPr>
                    <p:cNvPr id="73" name="Rectangle 72"/>
                    <p:cNvSpPr/>
                    <p:nvPr/>
                  </p:nvSpPr>
                  <p:spPr bwMode="auto">
                    <a:xfrm>
                      <a:off x="4499837" y="2972931"/>
                      <a:ext cx="1325880" cy="228147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App Server</a:t>
                      </a:r>
                    </a:p>
                  </p:txBody>
                </p:sp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4498013" y="2124605"/>
                      <a:ext cx="1329528" cy="823931"/>
                      <a:chOff x="4498013" y="2124605"/>
                      <a:chExt cx="1329528" cy="823931"/>
                    </a:xfrm>
                  </p:grpSpPr>
                  <p:sp>
                    <p:nvSpPr>
                      <p:cNvPr id="75" name="Rectangle 74"/>
                      <p:cNvSpPr/>
                      <p:nvPr/>
                    </p:nvSpPr>
                    <p:spPr bwMode="auto">
                      <a:xfrm>
                        <a:off x="4498013" y="2124606"/>
                        <a:ext cx="640080" cy="823930"/>
                      </a:xfrm>
                      <a:prstGeom prst="rect">
                        <a:avLst/>
                      </a:prstGeom>
                      <a:solidFill>
                        <a:srgbClr val="E5550D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</a:t>
                        </a:r>
                        <a:br>
                          <a:rPr lang="en-US" sz="900" dirty="0">
                            <a:solidFill>
                              <a:srgbClr val="FFFFFF"/>
                            </a:solidFill>
                          </a:rPr>
                        </a:b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Domain</a:t>
                        </a:r>
                      </a:p>
                    </p:txBody>
                  </p:sp>
                  <p:sp>
                    <p:nvSpPr>
                      <p:cNvPr id="76" name="Rectangle 75"/>
                      <p:cNvSpPr/>
                      <p:nvPr/>
                    </p:nvSpPr>
                    <p:spPr bwMode="auto">
                      <a:xfrm>
                        <a:off x="5187461" y="2124605"/>
                        <a:ext cx="640080" cy="823930"/>
                      </a:xfrm>
                      <a:prstGeom prst="rect">
                        <a:avLst/>
                      </a:prstGeom>
                      <a:solidFill>
                        <a:srgbClr val="E5550D"/>
                      </a:solidFill>
                      <a:ln>
                        <a:noFill/>
                        <a:headEnd type="none" w="med" len="med"/>
                        <a:tailEnd type="none" w="med" len="med"/>
                      </a:ln>
                    </p:spPr>
                    <p:style>
                      <a:lnRef idx="2">
                        <a:schemeClr val="accent3">
                          <a:shade val="50000"/>
                        </a:schemeClr>
                      </a:lnRef>
                      <a:fillRef idx="1">
                        <a:schemeClr val="accent3"/>
                      </a:fillRef>
                      <a:effectRef idx="0">
                        <a:schemeClr val="accent3"/>
                      </a:effectRef>
                      <a:fontRef idx="minor">
                        <a:schemeClr val="lt1"/>
                      </a:fontRef>
                    </p:style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</a:pP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Service</a:t>
                        </a:r>
                        <a:br>
                          <a:rPr lang="en-US" sz="900" dirty="0">
                            <a:solidFill>
                              <a:srgbClr val="FFFFFF"/>
                            </a:solidFill>
                          </a:rPr>
                        </a:br>
                        <a:r>
                          <a:rPr lang="en-US" sz="900" dirty="0">
                            <a:solidFill>
                              <a:srgbClr val="FFFFFF"/>
                            </a:solidFill>
                          </a:rPr>
                          <a:t>Domain</a:t>
                        </a:r>
                      </a:p>
                    </p:txBody>
                  </p:sp>
                </p:grpSp>
              </p:grpSp>
              <p:sp>
                <p:nvSpPr>
                  <p:cNvPr id="69" name="Can 52"/>
                  <p:cNvSpPr/>
                  <p:nvPr/>
                </p:nvSpPr>
                <p:spPr bwMode="auto">
                  <a:xfrm>
                    <a:off x="4498013" y="3292676"/>
                    <a:ext cx="640080" cy="914400"/>
                  </a:xfrm>
                  <a:prstGeom prst="can">
                    <a:avLst/>
                  </a:prstGeom>
                  <a:solidFill>
                    <a:srgbClr val="E5550D"/>
                  </a:solidFill>
                  <a:ln>
                    <a:noFill/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</a:pPr>
                    <a:r>
                      <a:rPr lang="en-US" sz="900" dirty="0">
                        <a:solidFill>
                          <a:srgbClr val="FFFFFF"/>
                        </a:solidFill>
                      </a:rPr>
                      <a:t>Data</a:t>
                    </a:r>
                    <a:br>
                      <a:rPr lang="en-US" sz="900" dirty="0">
                        <a:solidFill>
                          <a:srgbClr val="FFFFFF"/>
                        </a:solidFill>
                      </a:rPr>
                    </a:br>
                    <a:r>
                      <a:rPr lang="en-US" sz="900" dirty="0">
                        <a:solidFill>
                          <a:srgbClr val="FFFFFF"/>
                        </a:solidFill>
                      </a:rPr>
                      <a:t>Store</a:t>
                    </a:r>
                  </a:p>
                </p:txBody>
              </p: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5875363" y="2124605"/>
                    <a:ext cx="640080" cy="1076463"/>
                    <a:chOff x="6367461" y="2124605"/>
                    <a:chExt cx="640080" cy="1076463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 bwMode="auto">
                    <a:xfrm>
                      <a:off x="6367461" y="2124605"/>
                      <a:ext cx="640080" cy="823930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Service</a:t>
                      </a:r>
                      <a:br>
                        <a:rPr lang="en-US" sz="900" dirty="0">
                          <a:solidFill>
                            <a:srgbClr val="FFFFFF"/>
                          </a:solidFill>
                        </a:rPr>
                      </a:b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Domain</a:t>
                      </a:r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 bwMode="auto">
                    <a:xfrm>
                      <a:off x="6367461" y="2972468"/>
                      <a:ext cx="640080" cy="228600"/>
                    </a:xfrm>
                    <a:prstGeom prst="rect">
                      <a:avLst/>
                    </a:prstGeom>
                    <a:solidFill>
                      <a:srgbClr val="E5550D"/>
                    </a:solidFill>
                    <a:ln>
                      <a:noFill/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3">
                        <a:shade val="50000"/>
                      </a:schemeClr>
                    </a:lnRef>
                    <a:fillRef idx="1">
                      <a:schemeClr val="accent3"/>
                    </a:fillRef>
                    <a:effectRef idx="0">
                      <a:schemeClr val="accent3"/>
                    </a:effectRef>
                    <a:fontRef idx="minor">
                      <a:schemeClr val="lt1"/>
                    </a:fontRef>
                  </p:style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</a:pPr>
                      <a:r>
                        <a:rPr lang="en-US" sz="900" dirty="0">
                          <a:solidFill>
                            <a:srgbClr val="FFFFFF"/>
                          </a:solidFill>
                        </a:rPr>
                        <a:t>Runtime</a:t>
                      </a:r>
                    </a:p>
                  </p:txBody>
                </p:sp>
              </p:grpSp>
            </p:grpSp>
          </p:grpSp>
        </p:grpSp>
      </p:grpSp>
      <p:pic>
        <p:nvPicPr>
          <p:cNvPr id="110" name="Content Placeholder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84058" y="5981169"/>
            <a:ext cx="1420491" cy="32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4EFDAF76-9D61-43EC-A628-ED1735510191}"/>
              </a:ext>
            </a:extLst>
          </p:cNvPr>
          <p:cNvCxnSpPr/>
          <p:nvPr/>
        </p:nvCxnSpPr>
        <p:spPr>
          <a:xfrm>
            <a:off x="8721969" y="1889468"/>
            <a:ext cx="0" cy="4264291"/>
          </a:xfrm>
          <a:prstGeom prst="line">
            <a:avLst/>
          </a:prstGeom>
          <a:ln w="571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B787997A-0AF3-444C-9A6C-B5DDB185C94E}"/>
              </a:ext>
            </a:extLst>
          </p:cNvPr>
          <p:cNvSpPr/>
          <p:nvPr/>
        </p:nvSpPr>
        <p:spPr>
          <a:xfrm>
            <a:off x="5278894" y="5345211"/>
            <a:ext cx="4495643" cy="39858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Microservices and SOA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4495643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longer self-contained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Think service areas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DAR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Finance</a:t>
            </a: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Student systems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HR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Research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Composed of small pieces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Reusable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Built that way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Deployed that way</a:t>
            </a:r>
          </a:p>
        </p:txBody>
      </p:sp>
      <p:pic>
        <p:nvPicPr>
          <p:cNvPr id="111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31A021E8-8268-4D49-BF3F-265294B6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94" y="5162611"/>
            <a:ext cx="1413219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C1374E26-7DD6-4021-B55D-75D92601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44" y="4142085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xmlns="" id="{1528D443-0A2C-45E5-823C-95AB72D48C0C}"/>
              </a:ext>
            </a:extLst>
          </p:cNvPr>
          <p:cNvCxnSpPr/>
          <p:nvPr/>
        </p:nvCxnSpPr>
        <p:spPr>
          <a:xfrm>
            <a:off x="5623986" y="4753520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53547B64-B566-4BC6-BE7E-B89EF64C7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243" y="4142670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xmlns="" id="{2F31FA70-5E32-4EFD-974E-12A1A5BC555E}"/>
              </a:ext>
            </a:extLst>
          </p:cNvPr>
          <p:cNvCxnSpPr/>
          <p:nvPr/>
        </p:nvCxnSpPr>
        <p:spPr>
          <a:xfrm>
            <a:off x="6377985" y="4754105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4" descr="http://www.englishdesignus.com/wp-content/themes/englishdesignus/images/blue-gear.png">
            <a:extLst>
              <a:ext uri="{FF2B5EF4-FFF2-40B4-BE49-F238E27FC236}">
                <a16:creationId xmlns:a16="http://schemas.microsoft.com/office/drawing/2014/main" xmlns="" id="{0A89BEB5-18BC-44C5-8549-07EA7905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34" y="4142670"/>
            <a:ext cx="618870" cy="61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xmlns="" id="{6FEB0A23-6F84-4536-B774-911950E22438}"/>
              </a:ext>
            </a:extLst>
          </p:cNvPr>
          <p:cNvCxnSpPr/>
          <p:nvPr/>
        </p:nvCxnSpPr>
        <p:spPr>
          <a:xfrm>
            <a:off x="7136676" y="4754105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CF2E1886-6DB0-44F4-8395-084506D3F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545" y="5162610"/>
            <a:ext cx="650262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xmlns="" id="{BB2232D0-4016-4F56-810A-4735951E05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571"/>
          <a:stretch/>
        </p:blipFill>
        <p:spPr>
          <a:xfrm>
            <a:off x="5985503" y="3013558"/>
            <a:ext cx="794349" cy="842363"/>
          </a:xfrm>
          <a:prstGeom prst="rect">
            <a:avLst/>
          </a:prstGeom>
        </p:spPr>
      </p:pic>
      <p:pic>
        <p:nvPicPr>
          <p:cNvPr id="127" name="Picture 4" descr="https://pixabay.com/static/uploads/photo/2013/07/12/15/22/database-149760_960_720.png">
            <a:extLst>
              <a:ext uri="{FF2B5EF4-FFF2-40B4-BE49-F238E27FC236}">
                <a16:creationId xmlns:a16="http://schemas.microsoft.com/office/drawing/2014/main" xmlns="" id="{1C653F9B-430A-48BF-A7F4-C642805E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537" y="5162610"/>
            <a:ext cx="1413219" cy="78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05A51FA-E2CF-4F7F-9112-80921420B1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9" b="16974"/>
          <a:stretch/>
        </p:blipFill>
        <p:spPr>
          <a:xfrm>
            <a:off x="8310511" y="5462775"/>
            <a:ext cx="822915" cy="185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11623C8-FD4F-4422-A966-8D03BD6DB3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33" y="5544503"/>
            <a:ext cx="1101969" cy="1101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2214AC-F9CE-48B1-A3EA-F555C23299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38" y="5926395"/>
            <a:ext cx="471844" cy="471844"/>
          </a:xfrm>
          <a:prstGeom prst="rect">
            <a:avLst/>
          </a:prstGeom>
        </p:spPr>
      </p:pic>
      <p:pic>
        <p:nvPicPr>
          <p:cNvPr id="128" name="Picture 10" descr="http://publicdomainvectors.org/photos/foreignobject.png">
            <a:extLst>
              <a:ext uri="{FF2B5EF4-FFF2-40B4-BE49-F238E27FC236}">
                <a16:creationId xmlns:a16="http://schemas.microsoft.com/office/drawing/2014/main" xmlns="" id="{0EB4A5CE-BCBD-4DF6-983D-13E83D1E3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66" y="1784933"/>
            <a:ext cx="688206" cy="6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8" descr="https://conceptdraw.com/a1722c3/p4/preview/640/pict--laptop-computer-computers---vector-stencils-library.png--diagram-flowchart-example.png">
            <a:extLst>
              <a:ext uri="{FF2B5EF4-FFF2-40B4-BE49-F238E27FC236}">
                <a16:creationId xmlns:a16="http://schemas.microsoft.com/office/drawing/2014/main" xmlns="" id="{5F78A78B-0703-4D11-8E3D-318889728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706" y="1706868"/>
            <a:ext cx="1092558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4" descr="http://cdn.grid.fotosearch.com/CSP/CSP992/k13301274.jpg">
            <a:extLst>
              <a:ext uri="{FF2B5EF4-FFF2-40B4-BE49-F238E27FC236}">
                <a16:creationId xmlns:a16="http://schemas.microsoft.com/office/drawing/2014/main" xmlns="" id="{C3A2A8D4-2E2F-4E4B-9B00-C0AA2DBC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196081" y="1787890"/>
            <a:ext cx="918615" cy="6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0923A7EE-AB7B-4A1A-B406-07C5CE88E6EF}"/>
              </a:ext>
            </a:extLst>
          </p:cNvPr>
          <p:cNvSpPr txBox="1"/>
          <p:nvPr/>
        </p:nvSpPr>
        <p:spPr>
          <a:xfrm>
            <a:off x="5229816" y="3817830"/>
            <a:ext cx="78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Donate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8D8CD8AA-7F2C-4F9D-8CDD-284423C451C6}"/>
              </a:ext>
            </a:extLst>
          </p:cNvPr>
          <p:cNvSpPr txBox="1"/>
          <p:nvPr/>
        </p:nvSpPr>
        <p:spPr>
          <a:xfrm>
            <a:off x="5990468" y="3817830"/>
            <a:ext cx="78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Pledge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84551896-E569-442C-ADC0-A47932DA75BF}"/>
              </a:ext>
            </a:extLst>
          </p:cNvPr>
          <p:cNvSpPr txBox="1"/>
          <p:nvPr/>
        </p:nvSpPr>
        <p:spPr>
          <a:xfrm>
            <a:off x="6580333" y="3829288"/>
            <a:ext cx="1126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Volunteer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9876786" y="4577835"/>
            <a:ext cx="1266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ATLAS Collection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xmlns="" id="{2A038E9F-C4A7-429B-803E-CB40160369E6}"/>
              </a:ext>
            </a:extLst>
          </p:cNvPr>
          <p:cNvCxnSpPr>
            <a:cxnSpLocks/>
          </p:cNvCxnSpPr>
          <p:nvPr/>
        </p:nvCxnSpPr>
        <p:spPr>
          <a:xfrm>
            <a:off x="5369169" y="2588343"/>
            <a:ext cx="568945" cy="51776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xmlns="" id="{96E23FDA-2303-498C-B797-DB47224204F3}"/>
              </a:ext>
            </a:extLst>
          </p:cNvPr>
          <p:cNvCxnSpPr/>
          <p:nvPr/>
        </p:nvCxnSpPr>
        <p:spPr>
          <a:xfrm>
            <a:off x="6393270" y="2642371"/>
            <a:ext cx="0" cy="327315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xmlns="" id="{6DA3B07B-2DEA-494F-BD98-3E925D0E9739}"/>
              </a:ext>
            </a:extLst>
          </p:cNvPr>
          <p:cNvCxnSpPr>
            <a:cxnSpLocks/>
          </p:cNvCxnSpPr>
          <p:nvPr/>
        </p:nvCxnSpPr>
        <p:spPr>
          <a:xfrm flipV="1">
            <a:off x="6881859" y="2676622"/>
            <a:ext cx="514327" cy="4276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5752555" y="5982370"/>
            <a:ext cx="126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DAR Services</a:t>
            </a:r>
            <a:endParaRPr lang="en-US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2D5F4C1-A23F-4BCC-829F-2E34F9E0D7E9}"/>
              </a:ext>
            </a:extLst>
          </p:cNvPr>
          <p:cNvSpPr txBox="1"/>
          <p:nvPr/>
        </p:nvSpPr>
        <p:spPr>
          <a:xfrm>
            <a:off x="5752555" y="1496703"/>
            <a:ext cx="126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DAR Apps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600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524222"/>
              </p:ext>
            </p:extLst>
          </p:nvPr>
        </p:nvGraphicFramePr>
        <p:xfrm>
          <a:off x="838199" y="1825625"/>
          <a:ext cx="10955216" cy="517266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50922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115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Confidence in the spec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Easy to create and understand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Fully automated regression tests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Bugs caught early take 10x less time 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16850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Built for AngularJS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stubbing and mocking with </a:t>
                      </a:r>
                      <a:r>
                        <a:rPr lang="en-US" dirty="0" err="1" smtClean="0"/>
                        <a:t>Sinon</a:t>
                      </a: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u="none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19446917"/>
                  </a:ext>
                </a:extLst>
              </a:tr>
              <a:tr h="16850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Straightforward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Like </a:t>
                      </a:r>
                      <a:r>
                        <a:rPr lang="en-US" dirty="0" smtClean="0"/>
                        <a:t>Junit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i="1" u="sng" dirty="0" smtClean="0"/>
                        <a:t>Easy</a:t>
                      </a:r>
                      <a:r>
                        <a:rPr lang="en-US" baseline="0" dirty="0" smtClean="0"/>
                        <a:t> to test </a:t>
                      </a:r>
                      <a:r>
                        <a:rPr lang="en-US" baseline="0" dirty="0" err="1" smtClean="0"/>
                        <a:t>WebServices</a:t>
                      </a:r>
                      <a:r>
                        <a:rPr lang="en-US" baseline="0" dirty="0" smtClean="0"/>
                        <a:t>: no setup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0D54B9E-75D8-4AC9-B046-B15C54DCE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18" y="2409790"/>
            <a:ext cx="1196519" cy="108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094A648-CF1A-45A1-8CE1-6B0E6CD928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11" y="3322459"/>
            <a:ext cx="1641231" cy="1641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898EF20E-3B38-42FB-89EE-890D6857D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46" y="2483157"/>
            <a:ext cx="936115" cy="9361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BCFA977-5246-4D04-8BD6-A59058EC4E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83" y="5467221"/>
            <a:ext cx="1402685" cy="10520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103" y="4681697"/>
            <a:ext cx="922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KarmaJS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31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63819806"/>
              </p:ext>
            </p:extLst>
          </p:nvPr>
        </p:nvGraphicFramePr>
        <p:xfrm>
          <a:off x="838199" y="1825624"/>
          <a:ext cx="10955216" cy="32317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Offline 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branches and merging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Webhooks</a:t>
                      </a:r>
                      <a:r>
                        <a:rPr lang="en-US" dirty="0"/>
                        <a:t> for CI/CD 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Create documentation developers actually use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>
                          <a:latin typeface="+mn-lt"/>
                        </a:rPr>
                        <a:t>Intuitive web interface to browse </a:t>
                      </a:r>
                      <a:r>
                        <a:rPr lang="en-US" u="none" dirty="0" smtClean="0">
                          <a:latin typeface="+mn-lt"/>
                        </a:rPr>
                        <a:t>files</a:t>
                      </a:r>
                      <a:br>
                        <a:rPr lang="en-US" u="none" dirty="0" smtClean="0">
                          <a:latin typeface="+mn-lt"/>
                        </a:rPr>
                      </a:b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Open source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Universal adoption (</a:t>
                      </a:r>
                      <a:r>
                        <a:rPr lang="en-US" dirty="0" err="1" smtClean="0"/>
                        <a:t>git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Repository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960097E-26F0-4BF1-90DD-F8D28B8860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64" y="2678724"/>
            <a:ext cx="1972407" cy="19724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3712" y="4563185"/>
            <a:ext cx="1170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Gitlab</a:t>
            </a:r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Cloud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0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342980"/>
              </p:ext>
            </p:extLst>
          </p:nvPr>
        </p:nvGraphicFramePr>
        <p:xfrm>
          <a:off x="838199" y="1825624"/>
          <a:ext cx="10955216" cy="28300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13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1586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Automate with </a:t>
                      </a:r>
                      <a:r>
                        <a:rPr lang="en-US" dirty="0" smtClean="0"/>
                        <a:t>Python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Developers’ Swiss</a:t>
                      </a:r>
                      <a:r>
                        <a:rPr lang="en-US" baseline="0" dirty="0" smtClean="0"/>
                        <a:t> Army knife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none" dirty="0" smtClean="0">
                          <a:latin typeface="+mn-lt"/>
                        </a:rPr>
                        <a:t>More frequent deployment</a:t>
                      </a:r>
                      <a:endParaRPr lang="en-US" u="none" dirty="0">
                        <a:latin typeface="+mn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Automated tests run on each </a:t>
                      </a:r>
                      <a:r>
                        <a:rPr lang="en-US" dirty="0" smtClean="0">
                          <a:latin typeface="+mn-lt"/>
                        </a:rPr>
                        <a:t>build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Slack Integration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551B68-D183-4FF3-9F5A-64DCB4F7E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80" y="2620041"/>
            <a:ext cx="1828934" cy="18289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4344" y="439842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Jenkins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9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Cloud First </a:t>
            </a:r>
            <a:r>
              <a:rPr lang="en-US" dirty="0" err="1" smtClean="0"/>
              <a:t>AppDev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 smtClean="0"/>
              <a:t>Not everyone is speaking, but this is </a:t>
            </a:r>
            <a:r>
              <a:rPr lang="en-US" b="1" i="1" u="sng" dirty="0" smtClean="0"/>
              <a:t>everyone’s</a:t>
            </a:r>
            <a:r>
              <a:rPr lang="en-US" b="1" i="1" dirty="0" smtClean="0"/>
              <a:t> work</a:t>
            </a:r>
            <a:br>
              <a:rPr lang="en-US" b="1" i="1" dirty="0" smtClean="0"/>
            </a:br>
            <a:endParaRPr lang="en-US" b="1" i="1" dirty="0"/>
          </a:p>
          <a:p>
            <a:r>
              <a:rPr lang="en-US" dirty="0"/>
              <a:t>Tim Bouffard, Application </a:t>
            </a:r>
            <a:r>
              <a:rPr lang="en-US" dirty="0" smtClean="0"/>
              <a:t>Architect</a:t>
            </a:r>
          </a:p>
          <a:p>
            <a:r>
              <a:rPr lang="en-US" dirty="0" smtClean="0"/>
              <a:t>Dave Curran, Sr. Business Systems Analyst</a:t>
            </a:r>
            <a:endParaRPr lang="en-US" dirty="0"/>
          </a:p>
          <a:p>
            <a:r>
              <a:rPr lang="en-US" dirty="0"/>
              <a:t>Sam Donnelly, Sr. Application Developer</a:t>
            </a:r>
          </a:p>
          <a:p>
            <a:r>
              <a:rPr lang="en-US" dirty="0" smtClean="0"/>
              <a:t>Bryan Hopkins, Sr. IT Project Leader</a:t>
            </a:r>
            <a:endParaRPr lang="en-US" dirty="0"/>
          </a:p>
          <a:p>
            <a:r>
              <a:rPr lang="en-US" dirty="0"/>
              <a:t>Anome Mammes, Sr. Application Developer</a:t>
            </a:r>
          </a:p>
          <a:p>
            <a:r>
              <a:rPr lang="en-US" dirty="0"/>
              <a:t>Lisa McBriar, Sr. Business Systems </a:t>
            </a:r>
            <a:r>
              <a:rPr lang="en-US" dirty="0" smtClean="0"/>
              <a:t>Analyst</a:t>
            </a:r>
          </a:p>
          <a:p>
            <a:r>
              <a:rPr lang="en-US" dirty="0" smtClean="0"/>
              <a:t>Frank Nguyen, Sr. Application Developer</a:t>
            </a:r>
            <a:endParaRPr lang="en-US" dirty="0"/>
          </a:p>
          <a:p>
            <a:r>
              <a:rPr lang="en-US" dirty="0"/>
              <a:t>Matt Schleindl, Application </a:t>
            </a:r>
            <a:r>
              <a:rPr lang="en-US" dirty="0" smtClean="0"/>
              <a:t>Architect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15423472"/>
              </p:ext>
            </p:extLst>
          </p:nvPr>
        </p:nvGraphicFramePr>
        <p:xfrm>
          <a:off x="841527" y="1691392"/>
          <a:ext cx="10955216" cy="5166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631816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151200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817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2927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Serverless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hlinkClick r:id="rId3"/>
                        </a:rPr>
                        <a:t>Only worry about </a:t>
                      </a:r>
                      <a:r>
                        <a:rPr lang="en-US" dirty="0" smtClean="0">
                          <a:hlinkClick r:id="rId3"/>
                        </a:rPr>
                        <a:t>code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Provisioned as code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Isolated </a:t>
                      </a:r>
                      <a:r>
                        <a:rPr lang="en-US" dirty="0" err="1" smtClean="0"/>
                        <a:t>microservices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Easy</a:t>
                      </a:r>
                      <a:r>
                        <a:rPr lang="en-US" baseline="0" dirty="0" smtClean="0"/>
                        <a:t> DRF integration with Zappa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Incredibly cheap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Nothing to patch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Massively 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</a:t>
                      </a:r>
                      <a:r>
                        <a:rPr lang="en-US" u="sng" dirty="0" smtClean="0"/>
                        <a:t>transparency</a:t>
                      </a:r>
                      <a:endParaRPr lang="en-US" u="sng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92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run any docker image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Service isolation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Blue-green deployments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be sized and scaled to order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D7AA19-9B4C-4A9C-823D-40EA45D35A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456" y="2738780"/>
            <a:ext cx="1599024" cy="1599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8A6D09-D863-4A7A-BB5D-F263EC477E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01" y="4748550"/>
            <a:ext cx="985334" cy="1690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0167" y="4132984"/>
            <a:ext cx="153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Amazon Lambda</a:t>
            </a:r>
            <a:endParaRPr lang="en-US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7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66200929"/>
              </p:ext>
            </p:extLst>
          </p:nvPr>
        </p:nvGraphicFramePr>
        <p:xfrm>
          <a:off x="841527" y="1691392"/>
          <a:ext cx="10955216" cy="29932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95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137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Provisioned as code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Access like any other database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Fully managed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Nothing to patch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Taggable for </a:t>
                      </a:r>
                      <a:r>
                        <a:rPr lang="en-US" u="sng" dirty="0"/>
                        <a:t>cost 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F49F94-DEAC-4ADD-88A1-9491BF343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58" y="2388349"/>
            <a:ext cx="1819529" cy="223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1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Infrastructure as Code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0"/>
            <a:ext cx="4495643" cy="487922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Everything about your app is </a:t>
            </a:r>
            <a:r>
              <a:rPr lang="en-US" dirty="0"/>
              <a:t>just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Creating it defines and documents 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No patching. Delete and re-create.</a:t>
            </a:r>
            <a:br>
              <a:rPr lang="en-US" dirty="0" smtClean="0"/>
            </a:b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 waiting! </a:t>
            </a:r>
            <a:br>
              <a:rPr lang="en-US" dirty="0"/>
            </a:br>
            <a:r>
              <a:rPr lang="en-US" dirty="0"/>
              <a:t>No manual action!</a:t>
            </a:r>
            <a:br>
              <a:rPr lang="en-US" dirty="0"/>
            </a:br>
            <a:r>
              <a:rPr lang="en-US" dirty="0"/>
              <a:t>Right the first time!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C511D23-BB64-4652-8786-D1030C396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2985"/>
            <a:ext cx="4762500" cy="215265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xmlns="" id="{966F4319-C65E-4FDE-91A8-B65EFD6B282D}"/>
              </a:ext>
            </a:extLst>
          </p:cNvPr>
          <p:cNvCxnSpPr>
            <a:cxnSpLocks/>
          </p:cNvCxnSpPr>
          <p:nvPr/>
        </p:nvCxnSpPr>
        <p:spPr>
          <a:xfrm>
            <a:off x="1512277" y="5084890"/>
            <a:ext cx="188741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xmlns="" id="{475CB49A-42F7-4628-8A8F-1200162D53C2}"/>
              </a:ext>
            </a:extLst>
          </p:cNvPr>
          <p:cNvCxnSpPr>
            <a:cxnSpLocks/>
          </p:cNvCxnSpPr>
          <p:nvPr/>
        </p:nvCxnSpPr>
        <p:spPr>
          <a:xfrm>
            <a:off x="1512277" y="5454166"/>
            <a:ext cx="3200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xmlns="" id="{402CB311-1401-4DB6-894B-1A157A035E2B}"/>
              </a:ext>
            </a:extLst>
          </p:cNvPr>
          <p:cNvCxnSpPr>
            <a:cxnSpLocks/>
          </p:cNvCxnSpPr>
          <p:nvPr/>
        </p:nvCxnSpPr>
        <p:spPr>
          <a:xfrm>
            <a:off x="1512277" y="5920158"/>
            <a:ext cx="309489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</a:t>
            </a:r>
            <a:r>
              <a:rPr lang="en-US" dirty="0"/>
              <a:t>Infrastructure as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5D969B-54DE-42E5-B4A6-E1F89266D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94" y="4050055"/>
            <a:ext cx="7134225" cy="220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E59024E-DDD7-4A95-BB90-9CF5A601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94" y="1445289"/>
            <a:ext cx="5113092" cy="2169191"/>
          </a:xfrm>
          <a:prstGeom prst="rect">
            <a:avLst/>
          </a:prstGeom>
        </p:spPr>
      </p:pic>
      <p:pic>
        <p:nvPicPr>
          <p:cNvPr id="11" name="Picture 4" descr="http://www.i2symbol.com/css/chat/facebook/smileys/hires/grumpy_thumbs_down.png">
            <a:extLst>
              <a:ext uri="{FF2B5EF4-FFF2-40B4-BE49-F238E27FC236}">
                <a16:creationId xmlns:a16="http://schemas.microsoft.com/office/drawing/2014/main" xmlns="" id="{5A989D1D-D38A-4421-B928-F80F2A43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1301160"/>
            <a:ext cx="24384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saturdayeveningpost.com/wp-content/uploads/satevepost/Emoji.jpg">
            <a:extLst>
              <a:ext uri="{FF2B5EF4-FFF2-40B4-BE49-F238E27FC236}">
                <a16:creationId xmlns:a16="http://schemas.microsoft.com/office/drawing/2014/main" xmlns="" id="{5451ECAE-DF9A-4D2A-AFAB-8C982329E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8" y="4035768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How does the tech fit together?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5" y="0"/>
            <a:ext cx="944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What about process?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8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xmlns="" id="{1D6AFFC3-426B-4FB6-B85A-3F36655771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5992103"/>
              </p:ext>
            </p:extLst>
          </p:nvPr>
        </p:nvGraphicFramePr>
        <p:xfrm>
          <a:off x="841527" y="1691392"/>
          <a:ext cx="10955216" cy="516660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8970">
                  <a:extLst>
                    <a:ext uri="{9D8B030D-6E8A-4147-A177-3AD203B41FA5}">
                      <a16:colId xmlns:a16="http://schemas.microsoft.com/office/drawing/2014/main" xmlns="" val="1049719591"/>
                    </a:ext>
                  </a:extLst>
                </a:gridCol>
                <a:gridCol w="2403231">
                  <a:extLst>
                    <a:ext uri="{9D8B030D-6E8A-4147-A177-3AD203B41FA5}">
                      <a16:colId xmlns:a16="http://schemas.microsoft.com/office/drawing/2014/main" xmlns="" val="2014750707"/>
                    </a:ext>
                  </a:extLst>
                </a:gridCol>
                <a:gridCol w="2379785">
                  <a:extLst>
                    <a:ext uri="{9D8B030D-6E8A-4147-A177-3AD203B41FA5}">
                      <a16:colId xmlns:a16="http://schemas.microsoft.com/office/drawing/2014/main" xmlns="" val="3882589916"/>
                    </a:ext>
                  </a:extLst>
                </a:gridCol>
                <a:gridCol w="2403230">
                  <a:extLst>
                    <a:ext uri="{9D8B030D-6E8A-4147-A177-3AD203B41FA5}">
                      <a16:colId xmlns:a16="http://schemas.microsoft.com/office/drawing/2014/main" xmlns="" val="770441092"/>
                    </a:ext>
                  </a:extLst>
                </a:gridCol>
              </a:tblGrid>
              <a:tr h="6780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Developers…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Analysts…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For Project Managers…</a:t>
                      </a: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46678875"/>
                  </a:ext>
                </a:extLst>
              </a:tr>
              <a:tr h="23086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Familiar tool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Easy to use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Highly </a:t>
                      </a:r>
                      <a:r>
                        <a:rPr lang="en-US" dirty="0" smtClean="0"/>
                        <a:t>collaborative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Plugin </a:t>
                      </a:r>
                      <a:r>
                        <a:rPr lang="en-US" dirty="0">
                          <a:latin typeface="+mn-lt"/>
                        </a:rPr>
                        <a:t>store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Dependency tracking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Drag and drop </a:t>
                      </a:r>
                      <a:r>
                        <a:rPr lang="en-US" dirty="0" smtClean="0">
                          <a:latin typeface="+mn-lt"/>
                        </a:rPr>
                        <a:t>prioritization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Transparency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Reports and </a:t>
                      </a:r>
                      <a:r>
                        <a:rPr lang="en-US" dirty="0" smtClean="0"/>
                        <a:t>progress-at-a-glance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Collaborate</a:t>
                      </a:r>
                      <a:r>
                        <a:rPr lang="en-US" baseline="0" dirty="0" smtClean="0">
                          <a:latin typeface="+mn-lt"/>
                        </a:rPr>
                        <a:t> externally</a:t>
                      </a:r>
                      <a:endParaRPr lang="en-US" dirty="0">
                        <a:latin typeface="+mn-lt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22124581"/>
                  </a:ext>
                </a:extLst>
              </a:tr>
              <a:tr h="21799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Focus on only a few details at a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Frequent feedback and adjustment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 smtClean="0">
                          <a:latin typeface="+mn-lt"/>
                        </a:rPr>
                        <a:t>Focus is on “Yes”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>
                          <a:latin typeface="+mn-lt"/>
                        </a:rPr>
                        <a:t>Rely </a:t>
                      </a:r>
                      <a:r>
                        <a:rPr lang="en-US" dirty="0">
                          <a:latin typeface="+mn-lt"/>
                        </a:rPr>
                        <a:t>on domain knowledge and organization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+mn-lt"/>
                        </a:rPr>
                        <a:t>No document writing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u="sng" dirty="0"/>
                        <a:t>Speed</a:t>
                      </a:r>
                      <a:r>
                        <a:rPr lang="en-US" u="none" dirty="0"/>
                        <a:t> and time-to-value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Responsive to changes in priorities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>
                        <a:latin typeface="Century Gothic" panose="020B0502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6823692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and SDLC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65E9CD3-833E-48DC-9CB5-66AC3744A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3" y="2453901"/>
            <a:ext cx="1749670" cy="1749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EDDFB07-9246-4BEF-86F8-37578EA146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3" y="4813681"/>
            <a:ext cx="1833098" cy="1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5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7289813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Terminology</a:t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u="sng" dirty="0" smtClean="0"/>
              <a:t>Backlog</a:t>
            </a:r>
            <a:br>
              <a:rPr lang="en-US" u="sng" dirty="0" smtClean="0"/>
            </a:br>
            <a:r>
              <a:rPr lang="en-US" sz="1800" u="sng" dirty="0" smtClean="0"/>
              <a:t/>
            </a:r>
            <a:br>
              <a:rPr lang="en-US" sz="1800" u="sng" dirty="0" smtClean="0"/>
            </a:br>
            <a:r>
              <a:rPr lang="en-US" sz="1800" dirty="0" smtClean="0"/>
              <a:t>Sorted list of everything the clients want.  </a:t>
            </a:r>
            <a:br>
              <a:rPr lang="en-US" sz="1800" dirty="0" smtClean="0"/>
            </a:br>
            <a:r>
              <a:rPr lang="en-US" sz="1800" dirty="0" smtClean="0"/>
              <a:t>Things at the top are better defined than things at the bottom.</a:t>
            </a:r>
            <a:br>
              <a:rPr lang="en-US" sz="1800" dirty="0" smtClean="0"/>
            </a:br>
            <a:endParaRPr lang="en-US" sz="1800" u="sng" dirty="0" smtClean="0"/>
          </a:p>
          <a:p>
            <a:pPr lvl="1"/>
            <a:r>
              <a:rPr lang="en-US" u="sng" dirty="0" smtClean="0"/>
              <a:t>Sprint</a:t>
            </a:r>
            <a:br>
              <a:rPr lang="en-US" u="sng" dirty="0" smtClean="0"/>
            </a:br>
            <a:r>
              <a:rPr lang="en-US" sz="1800" u="sng" dirty="0" smtClean="0"/>
              <a:t/>
            </a:r>
            <a:br>
              <a:rPr lang="en-US" sz="1800" u="sng" dirty="0" smtClean="0"/>
            </a:br>
            <a:r>
              <a:rPr lang="en-US" sz="1800" dirty="0" smtClean="0"/>
              <a:t>Period of time where the team focuses on implementing the clients’ top priorities.</a:t>
            </a:r>
          </a:p>
          <a:p>
            <a:pPr marL="457200" lvl="1" indent="0">
              <a:buNone/>
            </a:pPr>
            <a:endParaRPr lang="en-US" u="sng" dirty="0" smtClean="0"/>
          </a:p>
          <a:p>
            <a:pPr lvl="1"/>
            <a:r>
              <a:rPr lang="en-US" u="sng" dirty="0"/>
              <a:t>User </a:t>
            </a:r>
            <a:r>
              <a:rPr lang="en-US" u="sng" dirty="0" smtClean="0"/>
              <a:t>story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The basic unit of work capturing a feature or requirement from the end user’s perspective.</a:t>
            </a:r>
            <a:br>
              <a:rPr lang="en-US" sz="1800" dirty="0" smtClean="0"/>
            </a:br>
            <a:endParaRPr lang="en-US" sz="1800" dirty="0"/>
          </a:p>
          <a:p>
            <a:pPr lvl="1"/>
            <a:r>
              <a:rPr lang="en-US" u="sng" dirty="0" smtClean="0"/>
              <a:t>Epic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 collection of User Stories that together define a significant feature or business process</a:t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29" name="Picture 2" descr="Image result for back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634" y="1233315"/>
            <a:ext cx="3501792" cy="48119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0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3" y="2003367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/>
              <a:t/>
            </a:r>
            <a:br>
              <a:rPr lang="en-US"/>
            </a:b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50298821"/>
              </p:ext>
            </p:extLst>
          </p:nvPr>
        </p:nvGraphicFramePr>
        <p:xfrm>
          <a:off x="978454" y="719666"/>
          <a:ext cx="1076297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rved Down Arrow 4"/>
          <p:cNvSpPr/>
          <p:nvPr/>
        </p:nvSpPr>
        <p:spPr>
          <a:xfrm>
            <a:off x="7097242" y="1357630"/>
            <a:ext cx="1184856" cy="97879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6"/>
          <p:cNvSpPr/>
          <p:nvPr/>
        </p:nvSpPr>
        <p:spPr>
          <a:xfrm flipH="1" flipV="1">
            <a:off x="7097242" y="4523714"/>
            <a:ext cx="1184856" cy="100702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7"/>
          <p:cNvSpPr/>
          <p:nvPr/>
        </p:nvSpPr>
        <p:spPr>
          <a:xfrm flipH="1">
            <a:off x="4558744" y="4470081"/>
            <a:ext cx="6266071" cy="19809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70081"/>
            <a:ext cx="3107632" cy="207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Stack vs. Framework</a:t>
            </a:r>
          </a:p>
          <a:p>
            <a:r>
              <a:rPr lang="en-US" dirty="0" smtClean="0"/>
              <a:t>Technology</a:t>
            </a:r>
            <a:r>
              <a:rPr lang="en-US" dirty="0"/>
              <a:t>: Closer look at the cloud stack</a:t>
            </a:r>
          </a:p>
          <a:p>
            <a:pPr lvl="1"/>
            <a:r>
              <a:rPr lang="en-US" dirty="0"/>
              <a:t>How does </a:t>
            </a:r>
            <a:r>
              <a:rPr lang="en-US" dirty="0" smtClean="0"/>
              <a:t>each help?</a:t>
            </a:r>
          </a:p>
          <a:p>
            <a:r>
              <a:rPr lang="en-US" dirty="0" smtClean="0"/>
              <a:t>Processes</a:t>
            </a:r>
            <a:r>
              <a:rPr lang="en-US" dirty="0"/>
              <a:t>: Agile and Test Driven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Putting it in your hands</a:t>
            </a:r>
            <a:endParaRPr lang="en-US" dirty="0"/>
          </a:p>
          <a:p>
            <a:r>
              <a:rPr lang="en-US" dirty="0" smtClean="0"/>
              <a:t>What’s </a:t>
            </a:r>
            <a:r>
              <a:rPr lang="en-US" dirty="0"/>
              <a:t>on your mind?</a:t>
            </a:r>
          </a:p>
        </p:txBody>
      </p:sp>
    </p:spTree>
    <p:extLst>
      <p:ext uri="{BB962C8B-B14F-4D97-AF65-F5344CB8AC3E}">
        <p14:creationId xmlns:p14="http://schemas.microsoft.com/office/powerpoint/2010/main" val="59314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974809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Backlog drag and drop example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penn-isc-es.atlassian.net/secure/RapidBoard.jspa?projectKey=APND&amp;rapidView=21&amp;view=planning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0405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0"/>
            <a:ext cx="7395831" cy="48302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User Story Playbook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Feature File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Screen Mockups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Architecture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/>
              <a:t>Swagger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/>
              <a:t>Diagram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 smtClean="0"/>
              <a:t>Review with partners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Unit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E2E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Code Review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 smtClean="0"/>
              <a:t>Accessibility Testing</a:t>
            </a:r>
            <a:r>
              <a:rPr lang="en-US" sz="1200" dirty="0" smtClean="0"/>
              <a:t/>
            </a:r>
            <a:br>
              <a:rPr lang="en-US" sz="1200" dirty="0" smtClean="0"/>
            </a:b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60" y="1590733"/>
            <a:ext cx="7005377" cy="2676939"/>
          </a:xfrm>
          <a:prstGeom prst="rect">
            <a:avLst/>
          </a:prstGeom>
        </p:spPr>
      </p:pic>
      <p:sp>
        <p:nvSpPr>
          <p:cNvPr id="4" name="Flowchart: Document 3"/>
          <p:cNvSpPr/>
          <p:nvPr/>
        </p:nvSpPr>
        <p:spPr>
          <a:xfrm>
            <a:off x="4894660" y="1537252"/>
            <a:ext cx="7085305" cy="3525078"/>
          </a:xfrm>
          <a:prstGeom prst="flowChartDocumen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148" y="1334121"/>
            <a:ext cx="3404152" cy="24179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470" y="3127513"/>
            <a:ext cx="8912087" cy="3180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Closer Look: Cloud First Agile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1"/>
            <a:ext cx="106359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Feature Files</a:t>
            </a:r>
          </a:p>
          <a:p>
            <a:pPr lvl="1"/>
            <a:r>
              <a:rPr lang="en-US" sz="2000" dirty="0" smtClean="0"/>
              <a:t>Easy to read</a:t>
            </a:r>
          </a:p>
          <a:p>
            <a:pPr lvl="1"/>
            <a:r>
              <a:rPr lang="en-US" sz="2000" dirty="0" smtClean="0"/>
              <a:t>Used to create Selenium tests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355284"/>
            <a:ext cx="84105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7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Boards!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05" y="1825625"/>
            <a:ext cx="8923590" cy="4351338"/>
          </a:xfrm>
        </p:spPr>
      </p:pic>
    </p:spTree>
    <p:extLst>
      <p:ext uri="{BB962C8B-B14F-4D97-AF65-F5344CB8AC3E}">
        <p14:creationId xmlns:p14="http://schemas.microsoft.com/office/powerpoint/2010/main" val="235681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Boards: Example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16" r="-430"/>
          <a:stretch/>
        </p:blipFill>
        <p:spPr>
          <a:xfrm>
            <a:off x="1412748" y="1282021"/>
            <a:ext cx="9366504" cy="51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Boards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6" y="1603640"/>
            <a:ext cx="10480274" cy="4830289"/>
          </a:xfrm>
        </p:spPr>
        <p:txBody>
          <a:bodyPr>
            <a:normAutofit/>
          </a:bodyPr>
          <a:lstStyle/>
          <a:p>
            <a:r>
              <a:rPr lang="en-US" dirty="0" smtClean="0"/>
              <a:t>Two Modes</a:t>
            </a:r>
          </a:p>
          <a:p>
            <a:pPr lvl="1"/>
            <a:r>
              <a:rPr lang="en-US" dirty="0" smtClean="0"/>
              <a:t>Scrum Board: Active development in sprints</a:t>
            </a:r>
          </a:p>
          <a:p>
            <a:pPr lvl="1"/>
            <a:r>
              <a:rPr lang="en-US" dirty="0" smtClean="0"/>
              <a:t>Kanban Board: Expediting support work</a:t>
            </a:r>
          </a:p>
          <a:p>
            <a:pPr lvl="1">
              <a:buSzPct val="150000"/>
              <a:buFont typeface="Wingdings" panose="05000000000000000000" pitchFamily="2" charset="2"/>
              <a:buChar char=""/>
            </a:pPr>
            <a:r>
              <a:rPr lang="en-US" dirty="0"/>
              <a:t>The only real difference is </a:t>
            </a:r>
            <a:r>
              <a:rPr lang="en-US" dirty="0" smtClean="0"/>
              <a:t>timeframe</a:t>
            </a:r>
          </a:p>
          <a:p>
            <a:r>
              <a:rPr lang="en-US" dirty="0"/>
              <a:t>Transparency</a:t>
            </a:r>
          </a:p>
          <a:p>
            <a:pPr lvl="1"/>
            <a:r>
              <a:rPr lang="en-US" dirty="0"/>
              <a:t>Team members see what each other are up to</a:t>
            </a:r>
          </a:p>
          <a:p>
            <a:pPr lvl="1"/>
            <a:r>
              <a:rPr lang="en-US" dirty="0"/>
              <a:t>Stakeholders can see what our priorities are – and give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Support the standup meeting and client meetings</a:t>
            </a:r>
            <a:endParaRPr lang="en-US" dirty="0"/>
          </a:p>
          <a:p>
            <a:pPr lvl="0">
              <a:buSzPct val="150000"/>
              <a:buFont typeface="Wingdings" panose="05000000000000000000" pitchFamily="2" charset="2"/>
              <a:buChar char=""/>
            </a:pPr>
            <a:endParaRPr lang="en-US" sz="2000" dirty="0" smtClean="0">
              <a:solidFill>
                <a:prstClr val="black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UX Design: My Journey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48850" cy="4351338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What is UX Design?</a:t>
            </a:r>
            <a:endParaRPr lang="en-US" dirty="0"/>
          </a:p>
          <a:p>
            <a:pPr marL="0" indent="0" fontAlgn="ctr">
              <a:buNone/>
            </a:pPr>
            <a:endParaRPr lang="en-US" dirty="0" smtClean="0"/>
          </a:p>
          <a:p>
            <a:pPr marL="0" indent="0" fontAlgn="ctr">
              <a:buNone/>
            </a:pPr>
            <a:r>
              <a:rPr lang="en-US" dirty="0" smtClean="0"/>
              <a:t>“The </a:t>
            </a:r>
            <a:r>
              <a:rPr lang="en-US" dirty="0"/>
              <a:t>process of enhancing user satisfaction by improving the </a:t>
            </a:r>
            <a:r>
              <a:rPr lang="en-US" b="1" dirty="0"/>
              <a:t>usability</a:t>
            </a:r>
            <a:r>
              <a:rPr lang="en-US" dirty="0"/>
              <a:t>, accessibility, and pleasure provided in the interaction between the user and the product.” </a:t>
            </a:r>
            <a:r>
              <a:rPr lang="en-US" dirty="0">
                <a:hlinkClick r:id="rId2"/>
              </a:rPr>
              <a:t>--Wikipedia</a:t>
            </a:r>
            <a:endParaRPr lang="en-US" dirty="0"/>
          </a:p>
          <a:p>
            <a:pPr fontAlgn="ctr"/>
            <a:endParaRPr lang="en-US" dirty="0" smtClean="0"/>
          </a:p>
          <a:p>
            <a:pPr marL="0" indent="0" fontAlgn="ctr">
              <a:buNone/>
            </a:pP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err="1">
                <a:hlinkClick r:id="rId3"/>
              </a:rPr>
              <a:t>uxmag.com</a:t>
            </a:r>
            <a:r>
              <a:rPr lang="en-US" sz="2200" dirty="0">
                <a:hlinkClick r:id="rId3"/>
              </a:rPr>
              <a:t>/articles/explaining-</a:t>
            </a:r>
            <a:r>
              <a:rPr lang="en-US" sz="2200" dirty="0" err="1">
                <a:hlinkClick r:id="rId3"/>
              </a:rPr>
              <a:t>ux</a:t>
            </a:r>
            <a:r>
              <a:rPr lang="en-US" sz="2200" dirty="0">
                <a:hlinkClick r:id="rId3"/>
              </a:rPr>
              <a:t>-design-to-your-team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91284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48850" cy="2859109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Why is UX Design important? </a:t>
            </a:r>
            <a:endParaRPr lang="en-US" dirty="0"/>
          </a:p>
          <a:p>
            <a:pPr lvl="1" fontAlgn="ctr"/>
            <a:endParaRPr lang="en-US" dirty="0" smtClean="0"/>
          </a:p>
          <a:p>
            <a:pPr lvl="1" fontAlgn="ctr"/>
            <a:r>
              <a:rPr lang="en-US" dirty="0" smtClean="0"/>
              <a:t>Drives client and team conversations </a:t>
            </a:r>
            <a:r>
              <a:rPr lang="en-US" dirty="0"/>
              <a:t>about </a:t>
            </a:r>
            <a:r>
              <a:rPr lang="en-US" dirty="0" smtClean="0"/>
              <a:t>USABILITY;  most importantly, </a:t>
            </a:r>
            <a:r>
              <a:rPr lang="en-US" b="1" dirty="0" smtClean="0"/>
              <a:t>accessibility</a:t>
            </a:r>
            <a:r>
              <a:rPr lang="en-US" dirty="0" smtClean="0"/>
              <a:t> and </a:t>
            </a:r>
            <a:r>
              <a:rPr lang="en-US" b="1" dirty="0" smtClean="0"/>
              <a:t>responsiveness</a:t>
            </a:r>
          </a:p>
          <a:p>
            <a:pPr lvl="1" fontAlgn="ctr"/>
            <a:endParaRPr lang="en-US" dirty="0" smtClean="0"/>
          </a:p>
          <a:p>
            <a:pPr lvl="1" fontAlgn="ctr"/>
            <a:r>
              <a:rPr lang="en-US" dirty="0" smtClean="0"/>
              <a:t>Enables early design of UI </a:t>
            </a:r>
            <a:r>
              <a:rPr lang="en-US" dirty="0"/>
              <a:t>components </a:t>
            </a:r>
            <a:r>
              <a:rPr lang="en-US" dirty="0" smtClean="0"/>
              <a:t>meeting Web Compliance Accessibility Guidelines (WCAG) </a:t>
            </a:r>
            <a:r>
              <a:rPr lang="en-US" dirty="0"/>
              <a:t>2.0 </a:t>
            </a:r>
            <a:r>
              <a:rPr lang="en-US" dirty="0" smtClean="0"/>
              <a:t>Level AA </a:t>
            </a:r>
          </a:p>
          <a:p>
            <a:pPr lvl="1" fontAlgn="ctr"/>
            <a:endParaRPr lang="en-US" sz="3200" dirty="0" smtClean="0"/>
          </a:p>
          <a:p>
            <a:pPr lvl="1" fontAlgn="ctr"/>
            <a:endParaRPr lang="en-US" sz="3200" dirty="0"/>
          </a:p>
          <a:p>
            <a:pPr lvl="1" fontAlgn="ctr"/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07" y="5064169"/>
            <a:ext cx="45593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6508" y="5965614"/>
            <a:ext cx="588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https://www.w3.org/WAI/</a:t>
            </a:r>
            <a:r>
              <a:rPr lang="en-US" dirty="0" err="1"/>
              <a:t>gettingstarted</a:t>
            </a:r>
            <a:r>
              <a:rPr lang="en-US" dirty="0"/>
              <a:t>/tips/</a:t>
            </a:r>
            <a:r>
              <a:rPr lang="en-US" dirty="0" err="1"/>
              <a:t>designing.html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6" t="12553" r="2200" b="23189"/>
          <a:stretch/>
        </p:blipFill>
        <p:spPr>
          <a:xfrm>
            <a:off x="726509" y="1258703"/>
            <a:ext cx="9878787" cy="44531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6508" y="297072"/>
            <a:ext cx="7039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Accessibility design principle example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into an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user interface</a:t>
            </a:r>
            <a:br>
              <a:rPr lang="en-US" dirty="0"/>
            </a:br>
            <a:r>
              <a:rPr lang="en-US" dirty="0"/>
              <a:t>	What </a:t>
            </a:r>
            <a:r>
              <a:rPr lang="en-US"/>
              <a:t>people see</a:t>
            </a:r>
            <a:endParaRPr lang="en-US" dirty="0"/>
          </a:p>
        </p:txBody>
      </p:sp>
      <p:pic>
        <p:nvPicPr>
          <p:cNvPr id="1028" name="Picture 4" descr="Image result for user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" y="2894980"/>
            <a:ext cx="66579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rdboard 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77" y="1332879"/>
            <a:ext cx="5345723" cy="418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27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26508" y="5965614"/>
            <a:ext cx="588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https://www.w3.org/WAI/</a:t>
            </a:r>
            <a:r>
              <a:rPr lang="en-US" dirty="0" err="1"/>
              <a:t>gettingstarted</a:t>
            </a:r>
            <a:r>
              <a:rPr lang="en-US" dirty="0"/>
              <a:t>/tips/</a:t>
            </a:r>
            <a:r>
              <a:rPr lang="en-US" dirty="0" err="1"/>
              <a:t>designing.html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6508" y="297072"/>
            <a:ext cx="7465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Century Gothic" charset="0"/>
                <a:ea typeface="Century Gothic" charset="0"/>
                <a:cs typeface="Century Gothic" charset="0"/>
              </a:rPr>
              <a:t>Responsiveness 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design principle example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5" t="9365" r="2449" b="25679"/>
          <a:stretch/>
        </p:blipFill>
        <p:spPr>
          <a:xfrm>
            <a:off x="726508" y="1110037"/>
            <a:ext cx="10434183" cy="45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8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65545"/>
            <a:ext cx="9848850" cy="4711418"/>
          </a:xfrm>
        </p:spPr>
        <p:txBody>
          <a:bodyPr>
            <a:normAutofit/>
          </a:bodyPr>
          <a:lstStyle/>
          <a:p>
            <a:pPr fontAlgn="ctr"/>
            <a:r>
              <a:rPr lang="en-US" dirty="0" smtClean="0"/>
              <a:t>Why </a:t>
            </a:r>
            <a:r>
              <a:rPr lang="en-US" dirty="0"/>
              <a:t>is UX design helpful? </a:t>
            </a:r>
          </a:p>
          <a:p>
            <a:pPr lvl="1" fontAlgn="ctr"/>
            <a:r>
              <a:rPr lang="en-US" dirty="0"/>
              <a:t>Something to show clients QUICKLY</a:t>
            </a:r>
          </a:p>
          <a:p>
            <a:pPr lvl="1" fontAlgn="ctr"/>
            <a:r>
              <a:rPr lang="en-US" dirty="0"/>
              <a:t>Something for clients to show their users</a:t>
            </a:r>
          </a:p>
          <a:p>
            <a:pPr lvl="1" fontAlgn="ctr"/>
            <a:r>
              <a:rPr lang="en-US" dirty="0" smtClean="0"/>
              <a:t>Something to easily change; frequently</a:t>
            </a:r>
          </a:p>
          <a:p>
            <a:pPr fontAlgn="ctr"/>
            <a:endParaRPr lang="en-US" dirty="0" smtClean="0"/>
          </a:p>
          <a:p>
            <a:pPr fontAlgn="ctr"/>
            <a:r>
              <a:rPr lang="en-US" dirty="0" smtClean="0"/>
              <a:t>How is our UX design process evolving? </a:t>
            </a:r>
          </a:p>
          <a:p>
            <a:pPr lvl="1" fontAlgn="ctr">
              <a:buFont typeface="Wingdings" charset="2"/>
              <a:buChar char="Ø"/>
            </a:pPr>
            <a:r>
              <a:rPr lang="en-US" dirty="0" err="1" smtClean="0"/>
              <a:t>Torchbox</a:t>
            </a:r>
            <a:r>
              <a:rPr lang="en-US" dirty="0" smtClean="0"/>
              <a:t> wireframes </a:t>
            </a:r>
            <a:r>
              <a:rPr lang="en-US" dirty="0"/>
              <a:t>&amp; c</a:t>
            </a:r>
            <a:r>
              <a:rPr lang="en-US" dirty="0" smtClean="0"/>
              <a:t>omponents (VDI)</a:t>
            </a:r>
          </a:p>
          <a:p>
            <a:pPr lvl="1" fontAlgn="ctr">
              <a:buFont typeface="Wingdings" charset="2"/>
              <a:buChar char="Ø"/>
            </a:pPr>
            <a:r>
              <a:rPr lang="en-US" dirty="0" err="1"/>
              <a:t>Torchbox</a:t>
            </a:r>
            <a:r>
              <a:rPr lang="en-US" dirty="0"/>
              <a:t> wireframes </a:t>
            </a:r>
            <a:r>
              <a:rPr lang="en-US" dirty="0" smtClean="0"/>
              <a:t>&amp; prototype app (GIVING)</a:t>
            </a:r>
          </a:p>
          <a:p>
            <a:pPr lvl="1" fontAlgn="ctr">
              <a:buFont typeface="Wingdings" charset="2"/>
              <a:buChar char="Ø"/>
            </a:pPr>
            <a:endParaRPr lang="en-US" dirty="0" smtClean="0"/>
          </a:p>
          <a:p>
            <a:pPr lvl="1" fontAlgn="ctr">
              <a:buFont typeface="Wingdings" charset="2"/>
              <a:buChar char="Ø"/>
            </a:pPr>
            <a:r>
              <a:rPr lang="en-US" dirty="0" smtClean="0"/>
              <a:t>Penn Mockups (VDI, GIVING, </a:t>
            </a:r>
            <a:r>
              <a:rPr lang="en-US" dirty="0" err="1" smtClean="0"/>
              <a:t>PennDevice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8967" r="28103" b="15318"/>
          <a:stretch/>
        </p:blipFill>
        <p:spPr>
          <a:xfrm>
            <a:off x="137787" y="1665961"/>
            <a:ext cx="4227205" cy="2868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19725" r="7555" b="15119"/>
          <a:stretch/>
        </p:blipFill>
        <p:spPr>
          <a:xfrm>
            <a:off x="4740769" y="1665961"/>
            <a:ext cx="7209060" cy="36891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3564" y="1207357"/>
            <a:ext cx="499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entury Gothic" charset="0"/>
                <a:ea typeface="Century Gothic" charset="0"/>
                <a:cs typeface="Century Gothic" charset="0"/>
              </a:rPr>
              <a:t>Torchbox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 Wireframe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3564" y="338396"/>
            <a:ext cx="1068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UX </a:t>
            </a:r>
            <a:r>
              <a:rPr lang="en-US" sz="2800" dirty="0" err="1" smtClean="0">
                <a:latin typeface="Century Gothic" charset="0"/>
                <a:ea typeface="Century Gothic" charset="0"/>
                <a:cs typeface="Century Gothic" charset="0"/>
              </a:rPr>
              <a:t>Desgin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:			Virtual Desktop (VDI)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0769" y="1142741"/>
            <a:ext cx="578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Penn Mockup (</a:t>
            </a:r>
            <a:r>
              <a:rPr lang="en-US" sz="2800" dirty="0" err="1" smtClean="0">
                <a:latin typeface="Century Gothic" charset="0"/>
                <a:ea typeface="Century Gothic" charset="0"/>
                <a:cs typeface="Century Gothic" charset="0"/>
              </a:rPr>
              <a:t>Lucidchart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40769" y="5413601"/>
            <a:ext cx="5956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creenshot from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Torchbox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 component demo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9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13564" y="1207357"/>
            <a:ext cx="499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entury Gothic" charset="0"/>
                <a:ea typeface="Century Gothic" charset="0"/>
                <a:cs typeface="Century Gothic" charset="0"/>
              </a:rPr>
              <a:t>Torchbox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 Wireframe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1" t="22021" r="18141" b="19399"/>
          <a:stretch/>
        </p:blipFill>
        <p:spPr>
          <a:xfrm>
            <a:off x="513564" y="1850550"/>
            <a:ext cx="4997887" cy="3331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8" t="26301" r="16729" b="18705"/>
          <a:stretch/>
        </p:blipFill>
        <p:spPr>
          <a:xfrm>
            <a:off x="6112701" y="1850550"/>
            <a:ext cx="5315211" cy="3457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564" y="347176"/>
            <a:ext cx="1068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UX Design: 			GIVING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4578" y="1253524"/>
            <a:ext cx="5784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Penn Mockup (</a:t>
            </a:r>
            <a:r>
              <a:rPr lang="en-US" sz="2800" dirty="0" err="1" smtClean="0">
                <a:latin typeface="Century Gothic" charset="0"/>
                <a:ea typeface="Century Gothic" charset="0"/>
                <a:cs typeface="Century Gothic" charset="0"/>
              </a:rPr>
              <a:t>Lucidchart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)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4578" y="5381540"/>
            <a:ext cx="5413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entury Gothic" charset="0"/>
                <a:ea typeface="Century Gothic" charset="0"/>
                <a:cs typeface="Century Gothic" charset="0"/>
              </a:rPr>
              <a:t>S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creenshot from </a:t>
            </a:r>
            <a:r>
              <a:rPr lang="en-US" sz="2000" dirty="0" err="1" smtClean="0">
                <a:latin typeface="Century Gothic" charset="0"/>
                <a:ea typeface="Century Gothic" charset="0"/>
                <a:cs typeface="Century Gothic" charset="0"/>
              </a:rPr>
              <a:t>Torchbox</a:t>
            </a:r>
            <a:r>
              <a:rPr lang="en-US" sz="2000" dirty="0" smtClean="0">
                <a:latin typeface="Century Gothic" charset="0"/>
                <a:ea typeface="Century Gothic" charset="0"/>
                <a:cs typeface="Century Gothic" charset="0"/>
              </a:rPr>
              <a:t> prototype app</a:t>
            </a:r>
            <a:endParaRPr lang="en-US" sz="20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0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0521" y="297072"/>
            <a:ext cx="10897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UX Design:			Penn Device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56" y="1277654"/>
            <a:ext cx="3101887" cy="486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53450" y="1030048"/>
            <a:ext cx="28183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Users:  Students, Faculty, Staff   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Call to actions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Lucidchart</a:t>
            </a:r>
            <a:r>
              <a:rPr lang="en-US" dirty="0" smtClean="0"/>
              <a:t> shape templates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Collaborative editing with clients </a:t>
            </a:r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Client-User reviews (screenshots or pdfs) 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Torchbox</a:t>
            </a:r>
            <a:r>
              <a:rPr lang="en-US" dirty="0" smtClean="0"/>
              <a:t> feedback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err="1" smtClean="0"/>
              <a:t>Styleguide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Easy integration w JIRA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9" t="33685" r="44943" b="15650"/>
          <a:stretch/>
        </p:blipFill>
        <p:spPr>
          <a:xfrm>
            <a:off x="6636168" y="69517"/>
            <a:ext cx="4371584" cy="63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8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0522" y="405171"/>
            <a:ext cx="2967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UX Design: </a:t>
            </a:r>
          </a:p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Responsiveness 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1" y="1779045"/>
            <a:ext cx="44467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Develop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Check page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Adjust design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Repeat</a:t>
            </a:r>
            <a:r>
              <a:rPr lang="mr-IN" sz="2800" dirty="0" smtClean="0">
                <a:latin typeface="Century Gothic" charset="0"/>
                <a:ea typeface="Century Gothic" charset="0"/>
                <a:cs typeface="Century Gothic" charset="0"/>
              </a:rPr>
              <a:t>…</a:t>
            </a:r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9" b="25280"/>
          <a:stretch/>
        </p:blipFill>
        <p:spPr>
          <a:xfrm>
            <a:off x="4036358" y="157018"/>
            <a:ext cx="6880622" cy="63189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42542" y="3236975"/>
            <a:ext cx="3431428" cy="2677656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Firefox &gt; </a:t>
            </a:r>
          </a:p>
          <a:p>
            <a:endParaRPr lang="en-US" sz="2400" dirty="0" smtClean="0"/>
          </a:p>
          <a:p>
            <a:r>
              <a:rPr lang="en-US" sz="2400" dirty="0" smtClean="0"/>
              <a:t>Web Developer &gt; </a:t>
            </a:r>
          </a:p>
          <a:p>
            <a:endParaRPr lang="en-US" sz="2400" dirty="0"/>
          </a:p>
          <a:p>
            <a:r>
              <a:rPr lang="en-US" sz="2400" dirty="0" smtClean="0"/>
              <a:t>Responsive Design Mode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7995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" b="15823"/>
          <a:stretch/>
        </p:blipFill>
        <p:spPr>
          <a:xfrm>
            <a:off x="3001477" y="1183546"/>
            <a:ext cx="8873197" cy="44914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522" y="405171"/>
            <a:ext cx="2750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UX Design: </a:t>
            </a:r>
          </a:p>
          <a:p>
            <a:pPr algn="ctr"/>
            <a:r>
              <a:rPr lang="en-US" sz="2800" dirty="0" smtClean="0">
                <a:latin typeface="Century Gothic" charset="0"/>
                <a:ea typeface="Century Gothic" charset="0"/>
                <a:cs typeface="Century Gothic" charset="0"/>
              </a:rPr>
              <a:t>Accessibility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21" y="1779045"/>
            <a:ext cx="44467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Develop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Check page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Adjust design</a:t>
            </a:r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Repeat</a:t>
            </a:r>
            <a:r>
              <a:rPr lang="mr-IN" sz="2400" dirty="0" smtClean="0">
                <a:latin typeface="Century Gothic" charset="0"/>
                <a:ea typeface="Century Gothic" charset="0"/>
                <a:cs typeface="Century Gothic" charset="0"/>
              </a:rPr>
              <a:t>…</a:t>
            </a:r>
            <a:r>
              <a:rPr lang="en-US" sz="2400" dirty="0" smtClean="0">
                <a:latin typeface="Century Gothic" charset="0"/>
                <a:ea typeface="Century Gothic" charset="0"/>
                <a:cs typeface="Century Gothic" charset="0"/>
              </a:rPr>
              <a:t>  </a:t>
            </a:r>
            <a:endParaRPr lang="en-US" sz="2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79529" y="4516145"/>
            <a:ext cx="2642992" cy="92333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Chrome WAVE Plugin   </a:t>
            </a:r>
          </a:p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20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Iterating with confidence: </a:t>
            </a:r>
          </a:p>
          <a:p>
            <a:pPr marL="0" indent="0" algn="ctr">
              <a:buNone/>
            </a:pPr>
            <a:r>
              <a:rPr lang="en-US" sz="3200" dirty="0" smtClean="0"/>
              <a:t>Test Driven Development Demo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Putting it all Together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being judged…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Increasingly for our… </a:t>
            </a:r>
          </a:p>
          <a:p>
            <a:pPr lvl="1"/>
            <a:r>
              <a:rPr lang="en-US" sz="2000" dirty="0"/>
              <a:t>Speed!</a:t>
            </a:r>
          </a:p>
          <a:p>
            <a:pPr lvl="1"/>
            <a:r>
              <a:rPr lang="en-US" sz="2000" dirty="0"/>
              <a:t>Accessibility (usability for those with disabilities)</a:t>
            </a:r>
          </a:p>
          <a:p>
            <a:pPr lvl="1"/>
            <a:r>
              <a:rPr lang="en-US" sz="2000" dirty="0"/>
              <a:t>Responsiveness (usability on a wide range of devices)</a:t>
            </a:r>
          </a:p>
          <a:p>
            <a:pPr lvl="1"/>
            <a:r>
              <a:rPr lang="en-US" sz="2000" dirty="0"/>
              <a:t>Cost transparency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Less for our…</a:t>
            </a:r>
          </a:p>
          <a:p>
            <a:pPr lvl="1"/>
            <a:r>
              <a:rPr lang="en-US" sz="2000" dirty="0"/>
              <a:t>Risk profile</a:t>
            </a:r>
          </a:p>
          <a:p>
            <a:pPr lvl="1"/>
            <a:r>
              <a:rPr lang="en-US" sz="2000" dirty="0"/>
              <a:t>Meticulous custom services</a:t>
            </a:r>
            <a:br>
              <a:rPr lang="en-US" sz="2000" dirty="0"/>
            </a:br>
            <a:endParaRPr lang="en-US" sz="2000" dirty="0"/>
          </a:p>
          <a:p>
            <a:pPr>
              <a:buSzPct val="150000"/>
              <a:buFont typeface="Wingdings" panose="05000000000000000000" pitchFamily="2" charset="2"/>
              <a:buChar char=""/>
            </a:pPr>
            <a:r>
              <a:rPr lang="en-US" sz="2000" dirty="0"/>
              <a:t>Less is not none!</a:t>
            </a:r>
          </a:p>
        </p:txBody>
      </p:sp>
    </p:spTree>
    <p:extLst>
      <p:ext uri="{BB962C8B-B14F-4D97-AF65-F5344CB8AC3E}">
        <p14:creationId xmlns:p14="http://schemas.microsoft.com/office/powerpoint/2010/main" val="7681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interface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Business logic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and security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Persistence and data stores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Source repository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Deployment pipeline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Platform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and SDLC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975549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BB9D32-3565-4330-977E-0889440B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shift in risk, not a magic bullet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AWS S3 Outage – 2/28/2017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839788" y="2329235"/>
            <a:ext cx="515778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Bad day for the cloud</a:t>
            </a:r>
          </a:p>
          <a:p>
            <a:r>
              <a:rPr lang="en-US" sz="2000" dirty="0"/>
              <a:t>Developers in the dark</a:t>
            </a:r>
          </a:p>
          <a:p>
            <a:r>
              <a:rPr lang="en-US" sz="2000" dirty="0"/>
              <a:t>Apps couldn’t restart</a:t>
            </a:r>
          </a:p>
          <a:p>
            <a:r>
              <a:rPr lang="en-US" sz="2000" dirty="0"/>
              <a:t>Images didn’t load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6019800" cy="823912"/>
          </a:xfrm>
        </p:spPr>
        <p:txBody>
          <a:bodyPr anchor="t"/>
          <a:lstStyle/>
          <a:p>
            <a:r>
              <a:rPr lang="en-US" dirty="0"/>
              <a:t>Data Center Outages – 6/21,28/2017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72199" y="2329235"/>
            <a:ext cx="5688623" cy="3684588"/>
          </a:xfrm>
        </p:spPr>
        <p:txBody>
          <a:bodyPr/>
          <a:lstStyle/>
          <a:p>
            <a:r>
              <a:rPr lang="en-US" sz="2000" dirty="0"/>
              <a:t>Good day for the cloud</a:t>
            </a:r>
          </a:p>
          <a:p>
            <a:r>
              <a:rPr lang="en-US" sz="2000" dirty="0"/>
              <a:t>Developers unaffected (but it was dark)</a:t>
            </a:r>
          </a:p>
          <a:p>
            <a:r>
              <a:rPr lang="en-US" sz="2000" dirty="0"/>
              <a:t>Apps ran and could be built (thanks to Shibboleth distribution)</a:t>
            </a:r>
          </a:p>
          <a:p>
            <a:r>
              <a:rPr lang="en-US" sz="2000" dirty="0"/>
              <a:t>Campus integrations degraded gracefully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4724358"/>
            <a:ext cx="3252960" cy="145536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39787" y="3874853"/>
            <a:ext cx="3315041" cy="2598955"/>
            <a:chOff x="1749669" y="4149969"/>
            <a:chExt cx="3315041" cy="2598955"/>
          </a:xfrm>
        </p:grpSpPr>
        <p:sp>
          <p:nvSpPr>
            <p:cNvPr id="12" name="Rectangle 11"/>
            <p:cNvSpPr/>
            <p:nvPr/>
          </p:nvSpPr>
          <p:spPr>
            <a:xfrm>
              <a:off x="1749669" y="4149969"/>
              <a:ext cx="3315041" cy="2598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575" y="4236583"/>
              <a:ext cx="3116212" cy="2450795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49525" y="631991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Credit: </a:t>
            </a:r>
            <a:r>
              <a:rPr lang="en-US" sz="900" dirty="0"/>
              <a:t>The Register </a:t>
            </a:r>
            <a:r>
              <a:rPr lang="en-US" sz="900" dirty="0">
                <a:hlinkClick r:id="rId5"/>
              </a:rPr>
              <a:t>https://www.theregister.co.uk/2017/03/01/aws_s3_outage</a:t>
            </a:r>
            <a:r>
              <a:rPr lang="en-US" sz="900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72197" y="6089083"/>
            <a:ext cx="12089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Credit: Matt’s iPhone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5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Summarizing the Upside</a:t>
            </a:r>
            <a:endParaRPr lang="en-US" sz="4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to let you build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81861" y="1285302"/>
            <a:ext cx="3093616" cy="440039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rgbClr val="00B050"/>
                </a:solidFill>
              </a:rPr>
              <a:t>Consistent</a:t>
            </a:r>
            <a:endParaRPr lang="en-US" sz="20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Accessible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Responsive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15195"/>
            <a:ext cx="7365023" cy="51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never again see this: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73249A7-E32A-4E2D-93EE-A68EB34B2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" r="927"/>
          <a:stretch/>
        </p:blipFill>
        <p:spPr>
          <a:xfrm>
            <a:off x="2834640" y="1561968"/>
            <a:ext cx="6492240" cy="40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9369" cy="1325563"/>
          </a:xfrm>
        </p:spPr>
        <p:txBody>
          <a:bodyPr/>
          <a:lstStyle/>
          <a:p>
            <a:r>
              <a:rPr lang="en-US" dirty="0" smtClean="0"/>
              <a:t>Because you should </a:t>
            </a:r>
            <a:r>
              <a:rPr lang="en-US" dirty="0"/>
              <a:t>never feel like </a:t>
            </a:r>
            <a:r>
              <a:rPr lang="en-US" dirty="0" smtClean="0"/>
              <a:t>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585" y="1825625"/>
            <a:ext cx="10468707" cy="44110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0841183-4AF3-4A20-9C98-BA72D9438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966" y="2030512"/>
            <a:ext cx="5878068" cy="40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8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</a:t>
            </a:r>
            <a:r>
              <a:rPr lang="en-US" dirty="0" smtClean="0"/>
              <a:t>you should </a:t>
            </a:r>
            <a:r>
              <a:rPr lang="en-US" dirty="0"/>
              <a:t>feel like this!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8585" y="1825625"/>
            <a:ext cx="10468707" cy="44110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9B7315F-F59C-45FE-AAED-DDB2E220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1825625"/>
            <a:ext cx="58674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8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start?</a:t>
            </a:r>
            <a:endParaRPr lang="en-US" dirty="0"/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94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 smtClean="0"/>
              <a:t>Many already have, that’s great!</a:t>
            </a:r>
          </a:p>
          <a:p>
            <a:r>
              <a:rPr lang="en-US" sz="2000" dirty="0" smtClean="0"/>
              <a:t>Think of it as learning to learn, not learning a framework or frameworks</a:t>
            </a:r>
          </a:p>
          <a:p>
            <a:r>
              <a:rPr lang="en-US" sz="2000" dirty="0" smtClean="0"/>
              <a:t>Almost everything you’ve seen here is open source and free.  Try it out!</a:t>
            </a:r>
          </a:p>
          <a:p>
            <a:pPr lvl="1"/>
            <a:r>
              <a:rPr lang="en-US" sz="1600" dirty="0" smtClean="0"/>
              <a:t>Python / Django REST</a:t>
            </a:r>
          </a:p>
          <a:p>
            <a:pPr lvl="1"/>
            <a:r>
              <a:rPr lang="en-US" sz="1600" dirty="0" err="1" smtClean="0"/>
              <a:t>PyCharm</a:t>
            </a:r>
            <a:r>
              <a:rPr lang="en-US" sz="1600" dirty="0" smtClean="0"/>
              <a:t> Community Edition</a:t>
            </a:r>
          </a:p>
          <a:p>
            <a:pPr lvl="1"/>
            <a:r>
              <a:rPr lang="en-US" sz="1600" dirty="0" smtClean="0"/>
              <a:t>AngularJS</a:t>
            </a:r>
          </a:p>
          <a:p>
            <a:pPr lvl="1"/>
            <a:r>
              <a:rPr lang="en-US" sz="1600" dirty="0" smtClean="0"/>
              <a:t>Bootstrap</a:t>
            </a:r>
          </a:p>
          <a:p>
            <a:pPr lvl="1"/>
            <a:r>
              <a:rPr lang="en-US" sz="1600" dirty="0" err="1" smtClean="0"/>
              <a:t>NodeJS</a:t>
            </a:r>
            <a:endParaRPr lang="en-US" sz="1600" dirty="0" smtClean="0"/>
          </a:p>
          <a:p>
            <a:pPr lvl="1"/>
            <a:r>
              <a:rPr lang="en-US" sz="1600" dirty="0" smtClean="0"/>
              <a:t>PostgreSQL</a:t>
            </a:r>
          </a:p>
          <a:p>
            <a:pPr lvl="1"/>
            <a:r>
              <a:rPr lang="en-US" sz="1600" dirty="0" err="1" smtClean="0"/>
              <a:t>Gitlab</a:t>
            </a:r>
            <a:endParaRPr lang="en-US" sz="2000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www.isc.upenn.edu/cloud-developer-curriculum</a:t>
            </a:r>
            <a:endParaRPr lang="en-US" sz="2000" dirty="0" smtClean="0"/>
          </a:p>
          <a:p>
            <a:r>
              <a:rPr lang="en-US" sz="2000" dirty="0" smtClean="0"/>
              <a:t>Share and ask questions in #cloud-first on Slack</a:t>
            </a:r>
          </a:p>
          <a:p>
            <a:pPr lvl="1"/>
            <a:r>
              <a:rPr lang="en-US" sz="1600" dirty="0" smtClean="0">
                <a:hlinkClick r:id="rId4"/>
              </a:rPr>
              <a:t>http://upenn-isc.slack.com</a:t>
            </a:r>
            <a:endParaRPr lang="en-US" sz="1600" dirty="0" smtClean="0"/>
          </a:p>
          <a:p>
            <a:r>
              <a:rPr lang="en-US" sz="2000" dirty="0" smtClean="0"/>
              <a:t>Join Dev-SIG on Slack (#dev-sig) and </a:t>
            </a:r>
            <a:r>
              <a:rPr lang="en-US" sz="2000" dirty="0" err="1" smtClean="0"/>
              <a:t>Gitlab</a:t>
            </a:r>
            <a:endParaRPr lang="en-US" sz="2000" dirty="0" smtClean="0"/>
          </a:p>
          <a:p>
            <a:pPr lvl="1"/>
            <a:r>
              <a:rPr lang="en-US" sz="1600" dirty="0" smtClean="0">
                <a:hlinkClick r:id="rId5"/>
              </a:rPr>
              <a:t>http://upenn-it.slack.com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gitlab.com/upenn-dev-sig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093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</a:t>
            </a:r>
            <a:r>
              <a:rPr lang="en-US" dirty="0" smtClean="0"/>
              <a:t>next…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Lowering the barrier of entry for API Services</a:t>
            </a:r>
          </a:p>
          <a:p>
            <a:r>
              <a:rPr lang="en-US" dirty="0" smtClean="0"/>
              <a:t>Improving </a:t>
            </a:r>
            <a:r>
              <a:rPr lang="en-US" dirty="0"/>
              <a:t>test automation</a:t>
            </a:r>
          </a:p>
          <a:p>
            <a:r>
              <a:rPr lang="en-US" dirty="0"/>
              <a:t>Improving build automation</a:t>
            </a:r>
          </a:p>
          <a:p>
            <a:r>
              <a:rPr lang="en-US" dirty="0"/>
              <a:t>Improving deployment </a:t>
            </a:r>
            <a:r>
              <a:rPr lang="en-US" dirty="0" smtClean="0"/>
              <a:t>automation</a:t>
            </a:r>
            <a:endParaRPr lang="en-US" dirty="0"/>
          </a:p>
          <a:p>
            <a:r>
              <a:rPr lang="en-US" dirty="0"/>
              <a:t>Improving agile processes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>… and whatever’s on your mind.  Thank you!</a:t>
            </a:r>
          </a:p>
        </p:txBody>
      </p:sp>
    </p:spTree>
    <p:extLst>
      <p:ext uri="{BB962C8B-B14F-4D97-AF65-F5344CB8AC3E}">
        <p14:creationId xmlns:p14="http://schemas.microsoft.com/office/powerpoint/2010/main" val="14390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 and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661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 smtClean="0"/>
              <a:t>James Choate</a:t>
            </a:r>
          </a:p>
          <a:p>
            <a:pPr marL="0" indent="0" algn="ctr">
              <a:buNone/>
            </a:pPr>
            <a:r>
              <a:rPr lang="en-US" dirty="0" smtClean="0"/>
              <a:t>Justin Ettore</a:t>
            </a:r>
          </a:p>
          <a:p>
            <a:pPr marL="0" indent="0" algn="ctr">
              <a:buNone/>
            </a:pPr>
            <a:r>
              <a:rPr lang="en-US" dirty="0" smtClean="0"/>
              <a:t>Katie Faucett</a:t>
            </a:r>
          </a:p>
          <a:p>
            <a:pPr marL="0" indent="0" algn="ctr">
              <a:buNone/>
            </a:pPr>
            <a:r>
              <a:rPr lang="en-US" dirty="0" smtClean="0"/>
              <a:t>Dane Fetterman</a:t>
            </a:r>
          </a:p>
          <a:p>
            <a:pPr marL="0" indent="0" algn="ctr">
              <a:buNone/>
            </a:pPr>
            <a:r>
              <a:rPr lang="en-US" dirty="0" smtClean="0"/>
              <a:t>Tiffany Hanulec</a:t>
            </a:r>
          </a:p>
          <a:p>
            <a:pPr marL="0" indent="0" algn="ctr">
              <a:buNone/>
            </a:pPr>
            <a:r>
              <a:rPr lang="en-US" dirty="0" smtClean="0"/>
              <a:t>Teresa Leo</a:t>
            </a:r>
          </a:p>
          <a:p>
            <a:pPr marL="0" indent="0" algn="ctr">
              <a:buNone/>
            </a:pPr>
            <a:r>
              <a:rPr lang="en-US" dirty="0" smtClean="0"/>
              <a:t>Janet Lind</a:t>
            </a:r>
          </a:p>
          <a:p>
            <a:pPr marL="0" indent="0" algn="ctr">
              <a:buNone/>
            </a:pPr>
            <a:r>
              <a:rPr lang="en-US" smtClean="0"/>
              <a:t>John Mulhern III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Janice </a:t>
            </a:r>
            <a:r>
              <a:rPr lang="en-US" dirty="0" err="1" smtClean="0"/>
              <a:t>Panesar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Isobel Thompson</a:t>
            </a:r>
          </a:p>
          <a:p>
            <a:pPr marL="0" indent="0" algn="ctr">
              <a:buNone/>
            </a:pPr>
            <a:r>
              <a:rPr lang="en-US" dirty="0" smtClean="0"/>
              <a:t>Namitha Venkatesh</a:t>
            </a:r>
          </a:p>
          <a:p>
            <a:pPr marL="0" indent="0" algn="ctr">
              <a:buNone/>
            </a:pPr>
            <a:r>
              <a:rPr lang="en-US" dirty="0" smtClean="0"/>
              <a:t>Mathias Wegner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4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First Principles</a:t>
            </a:r>
          </a:p>
        </p:txBody>
      </p:sp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1603640"/>
            <a:ext cx="7426412" cy="4996451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/>
              <a:t>Choose simplicity, speed, and iterative improvement over up-front completeness and strict controls.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Continuously iterate and re-evaluate decisions; nothing is beyond question. 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Be mindful of increasing technical debt.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Choose automated solutions over manual ones, but respect the implications to manual process owners.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Use tools and technologies “off the shelf” in secure ways and as the provider intended.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76066F-0344-40A5-BF65-8C2DD374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995" y="904387"/>
            <a:ext cx="2769748" cy="5004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74593" y="5848797"/>
            <a:ext cx="2459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Credit XKCD.com </a:t>
            </a:r>
            <a:r>
              <a:rPr lang="en-US" sz="1050" dirty="0">
                <a:hlinkClick r:id="rId3"/>
              </a:rPr>
              <a:t>https://xkcd.com/1742/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059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how does that translate?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3748"/>
            <a:ext cx="6772275" cy="48245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User interface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Business logic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Authentication and security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Persistence and data stores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points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Testing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Source repository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Deployment pipeline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Platform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Process and SDLC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1283280"/>
            <a:ext cx="4581525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198" y="1283280"/>
            <a:ext cx="3644702" cy="364470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813747"/>
            <a:ext cx="6772275" cy="4824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517525" indent="-5175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Assembling a stack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Prioritize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Evaluate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Integrate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Automate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015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44DE5-D32A-44CB-A490-AFC769D5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Process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7B8F7A69-88F9-49F5-936B-5F85BAE5E4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128675"/>
              </p:ext>
            </p:extLst>
          </p:nvPr>
        </p:nvGraphicFramePr>
        <p:xfrm>
          <a:off x="838200" y="1743562"/>
          <a:ext cx="10515600" cy="4809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CD0C2C84-EB00-4358-9641-E17DE5CBB728}"/>
              </a:ext>
            </a:extLst>
          </p:cNvPr>
          <p:cNvSpPr/>
          <p:nvPr/>
        </p:nvSpPr>
        <p:spPr>
          <a:xfrm>
            <a:off x="574431" y="1473933"/>
            <a:ext cx="2379784" cy="9058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Blank Slate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5C30ABDE-3DD1-49D5-B76F-B0502EFDAE6C}"/>
              </a:ext>
            </a:extLst>
          </p:cNvPr>
          <p:cNvSpPr/>
          <p:nvPr/>
        </p:nvSpPr>
        <p:spPr>
          <a:xfrm>
            <a:off x="3059723" y="1633780"/>
            <a:ext cx="2063261" cy="492370"/>
          </a:xfrm>
          <a:prstGeom prst="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/>
          <p:cNvSpPr>
            <a:spLocks noGrp="1"/>
          </p:cNvSpPr>
          <p:nvPr>
            <p:ph idx="1"/>
          </p:nvPr>
        </p:nvSpPr>
        <p:spPr>
          <a:xfrm>
            <a:off x="873527" y="867508"/>
            <a:ext cx="10427520" cy="508747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Where do we stand</a:t>
            </a:r>
            <a:r>
              <a:rPr lang="en-US" sz="4000" dirty="0" smtClean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74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8044</TotalTime>
  <Words>2219</Words>
  <Application>Microsoft Office PowerPoint</Application>
  <PresentationFormat>Widescreen</PresentationFormat>
  <Paragraphs>593</Paragraphs>
  <Slides>58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Arial</vt:lpstr>
      <vt:lpstr>Calibri</vt:lpstr>
      <vt:lpstr>Candara</vt:lpstr>
      <vt:lpstr>Century Gothic</vt:lpstr>
      <vt:lpstr>Wingdings</vt:lpstr>
      <vt:lpstr>Office Theme</vt:lpstr>
      <vt:lpstr>Cloud First Application Development</vt:lpstr>
      <vt:lpstr>Cloud First AppDev Team</vt:lpstr>
      <vt:lpstr>Today</vt:lpstr>
      <vt:lpstr>What goes into an app</vt:lpstr>
      <vt:lpstr>Behind the scenes</vt:lpstr>
      <vt:lpstr>Cloud First Principles</vt:lpstr>
      <vt:lpstr>So how does that translate?</vt:lpstr>
      <vt:lpstr>Our Process</vt:lpstr>
      <vt:lpstr>PowerPoint Presentation</vt:lpstr>
      <vt:lpstr>User Interface</vt:lpstr>
      <vt:lpstr>Business Logic</vt:lpstr>
      <vt:lpstr>Authentication and Security</vt:lpstr>
      <vt:lpstr>Data Store</vt:lpstr>
      <vt:lpstr>Integration</vt:lpstr>
      <vt:lpstr>Closer Look: Microservices and SOA</vt:lpstr>
      <vt:lpstr>Closer Look: Microservices and SOA</vt:lpstr>
      <vt:lpstr>Testing</vt:lpstr>
      <vt:lpstr>Source Repository</vt:lpstr>
      <vt:lpstr>Deployment Pipeline</vt:lpstr>
      <vt:lpstr>Platform</vt:lpstr>
      <vt:lpstr>Platform</vt:lpstr>
      <vt:lpstr>Closer Look: Infrastructure as Code</vt:lpstr>
      <vt:lpstr>Closer Look: Infrastructure as Code</vt:lpstr>
      <vt:lpstr>PowerPoint Presentation</vt:lpstr>
      <vt:lpstr>PowerPoint Presentation</vt:lpstr>
      <vt:lpstr>PowerPoint Presentation</vt:lpstr>
      <vt:lpstr>Process and SDLC</vt:lpstr>
      <vt:lpstr>Closer Look: Cloud First Agile</vt:lpstr>
      <vt:lpstr>Closer Look: Cloud First Agile</vt:lpstr>
      <vt:lpstr>Closer Look: Cloud First Agile</vt:lpstr>
      <vt:lpstr>Closer Look: Cloud First Agile</vt:lpstr>
      <vt:lpstr>Closer Look: Cloud First Agile</vt:lpstr>
      <vt:lpstr>Boards!</vt:lpstr>
      <vt:lpstr>Boards: Example</vt:lpstr>
      <vt:lpstr>Boards</vt:lpstr>
      <vt:lpstr>PowerPoint Presentation</vt:lpstr>
      <vt:lpstr>UX Design</vt:lpstr>
      <vt:lpstr>UX Design</vt:lpstr>
      <vt:lpstr>PowerPoint Presentation</vt:lpstr>
      <vt:lpstr>PowerPoint Presentation</vt:lpstr>
      <vt:lpstr>UX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being judged…</vt:lpstr>
      <vt:lpstr>A shift in risk, not a magic bullet</vt:lpstr>
      <vt:lpstr>PowerPoint Presentation</vt:lpstr>
      <vt:lpstr>We want to let you build this</vt:lpstr>
      <vt:lpstr>And never again see this:</vt:lpstr>
      <vt:lpstr>Because you should never feel like this:</vt:lpstr>
      <vt:lpstr>… you should feel like this!</vt:lpstr>
      <vt:lpstr>How to start?</vt:lpstr>
      <vt:lpstr>What’s next…</vt:lpstr>
      <vt:lpstr>Special Thanks and 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Hopkins</dc:creator>
  <cp:lastModifiedBy>Bryan W. Hopkins</cp:lastModifiedBy>
  <cp:revision>431</cp:revision>
  <dcterms:created xsi:type="dcterms:W3CDTF">2016-11-27T19:11:29Z</dcterms:created>
  <dcterms:modified xsi:type="dcterms:W3CDTF">2017-07-20T14:32:33Z</dcterms:modified>
</cp:coreProperties>
</file>